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75" r:id="rId2"/>
    <p:sldId id="276" r:id="rId3"/>
    <p:sldId id="278" r:id="rId4"/>
    <p:sldId id="279" r:id="rId5"/>
    <p:sldId id="291" r:id="rId6"/>
    <p:sldId id="292" r:id="rId7"/>
    <p:sldId id="282" r:id="rId8"/>
    <p:sldId id="284" r:id="rId9"/>
    <p:sldId id="288" r:id="rId10"/>
    <p:sldId id="286" r:id="rId11"/>
  </p:sldIdLst>
  <p:sldSz cx="9144000" cy="6858000" type="screen4x3"/>
  <p:notesSz cx="6858000" cy="9144000"/>
  <p:embeddedFontLst>
    <p:embeddedFont>
      <p:font typeface="Tuffy" panose="020B0603060100000000" charset="0"/>
      <p:regular r:id="rId14"/>
      <p:bold r:id="rId15"/>
      <p:italic r:id="rId16"/>
      <p:boldItalic r:id="rId17"/>
    </p:embeddedFont>
    <p:embeddedFont>
      <p:font typeface="Twinkl" panose="020B0604020202020204" charset="0"/>
      <p:regular r:id="rId18"/>
      <p:bold r:id="rId19"/>
    </p:embeddedFont>
    <p:embeddedFont>
      <p:font typeface="Tuffy-TTF" panose="020B0603060100000000" charset="0"/>
      <p:regular r:id="rId20"/>
      <p:bold r:id="rId21"/>
      <p:italic r:id="rId22"/>
      <p:boldItalic r:id="rId23"/>
    </p:embeddedFont>
    <p:embeddedFont>
      <p:font typeface="Calibri" panose="020F0502020204030204" pitchFamily="34" charset="0"/>
      <p:regular r:id="rId24"/>
      <p:bold r:id="rId25"/>
      <p:italic r:id="rId26"/>
      <p:bold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7BD31"/>
    <a:srgbClr val="AFDEF9"/>
    <a:srgbClr val="02A6E5"/>
    <a:srgbClr val="0079C3"/>
    <a:srgbClr val="FFE76D"/>
    <a:srgbClr val="072F54"/>
    <a:srgbClr val="003464"/>
    <a:srgbClr val="004382"/>
    <a:srgbClr val="00529C"/>
    <a:srgbClr val="007A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68" autoAdjust="0"/>
    <p:restoredTop sz="94660"/>
  </p:normalViewPr>
  <p:slideViewPr>
    <p:cSldViewPr snapToGrid="0" showGuides="1">
      <p:cViewPr varScale="1">
        <p:scale>
          <a:sx n="79" d="100"/>
          <a:sy n="79" d="100"/>
        </p:scale>
        <p:origin x="876" y="78"/>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11/01/2021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11/01/2021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Master" Target="../slideMasters/slideMaster1.xml"/><Relationship Id="rId5" Type="http://schemas.openxmlformats.org/officeDocument/2006/relationships/hyperlink" Target="https://www.twinkl.co.uk/" TargetMode="External"/><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Master" Target="../slideMasters/slideMaster1.xml"/><Relationship Id="rId5" Type="http://schemas.openxmlformats.org/officeDocument/2006/relationships/hyperlink" Target="https://www.twinkl.co.uk/" TargetMode="External"/><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5"/>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5"/>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6-white-rose-maths-resources-key-stage-1-year-1-year-2/spring-block-1-decimals-year-6-white-rose-maths-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4.emf"/><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2" Type="http://schemas.openxmlformats.org/officeDocument/2006/relationships/hyperlink" Target="https://www.twinkl.co.uk/resources/white-rose-maths-resources/year-6-white-rose-maths-resources-key-stage-1-year-1-year-2/spring-block-1-decimals-year-6-white-rose-maths-supporting-resources-key-stage-1"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p:cNvPr>
          <p:cNvSpPr/>
          <p:nvPr/>
        </p:nvSpPr>
        <p:spPr>
          <a:xfrm>
            <a:off x="411061" y="5771626"/>
            <a:ext cx="1090568" cy="637563"/>
          </a:xfrm>
          <a:prstGeom prst="ellipse">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Recall and use equivalences between simple fractions, decimals and percentages, including in different contexts.</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2" cstate="print">
            <a:extLst>
              <a:ext uri="{28A0092B-C50C-407E-A947-70E740481C1C}">
                <a14:useLocalDpi xmlns:a14="http://schemas.microsoft.com/office/drawing/2010/main" val="0"/>
              </a:ext>
            </a:extLst>
          </a:blip>
          <a:srcRect t="11603"/>
          <a:stretch/>
        </p:blipFill>
        <p:spPr>
          <a:xfrm>
            <a:off x="539750" y="1232955"/>
            <a:ext cx="8064500" cy="5040846"/>
          </a:xfrm>
          <a:prstGeom prst="rect">
            <a:avLst/>
          </a:prstGeom>
        </p:spPr>
      </p:pic>
      <p:sp>
        <p:nvSpPr>
          <p:cNvPr id="97" name="Rectangle 96"/>
          <p:cNvSpPr/>
          <p:nvPr/>
        </p:nvSpPr>
        <p:spPr>
          <a:xfrm>
            <a:off x="2904466"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457037"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Decimals as Fractions</a:t>
            </a:r>
          </a:p>
        </p:txBody>
      </p:sp>
      <p:cxnSp>
        <p:nvCxnSpPr>
          <p:cNvPr id="103" name="Straight Connector 102"/>
          <p:cNvCxnSpPr/>
          <p:nvPr/>
        </p:nvCxnSpPr>
        <p:spPr>
          <a:xfrm>
            <a:off x="290446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Pentagon 6"/>
          <p:cNvSpPr/>
          <p:nvPr/>
        </p:nvSpPr>
        <p:spPr>
          <a:xfrm rot="5400000">
            <a:off x="4191550" y="-2424505"/>
            <a:ext cx="760900" cy="8064500"/>
          </a:xfrm>
          <a:prstGeom prst="homePlate">
            <a:avLst>
              <a:gd name="adj" fmla="val 21552"/>
            </a:avLst>
          </a:prstGeom>
          <a:solidFill>
            <a:srgbClr val="02A6E5"/>
          </a:solidFill>
          <a:ln>
            <a:noFill/>
          </a:ln>
          <a:effectLst>
            <a:outerShdw dist="381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25675" y="1244835"/>
            <a:ext cx="7520730" cy="646331"/>
          </a:xfrm>
          <a:prstGeom prst="rect">
            <a:avLst/>
          </a:prstGeom>
        </p:spPr>
        <p:txBody>
          <a:bodyPr wrap="square">
            <a:spAutoFit/>
          </a:bodyPr>
          <a:lstStyle/>
          <a:p>
            <a:pPr algn="ctr"/>
            <a:r>
              <a:rPr lang="en-GB" dirty="0">
                <a:solidFill>
                  <a:schemeClr val="bg1"/>
                </a:solidFill>
              </a:rPr>
              <a:t>Complete the table with the correct equivalences between the fractions and decimals that are shown. </a:t>
            </a:r>
          </a:p>
        </p:txBody>
      </p:sp>
      <p:pic>
        <p:nvPicPr>
          <p:cNvPr id="15" name="Picture 14"/>
          <p:cNvPicPr>
            <a:picLocks noChangeAspect="1"/>
          </p:cNvPicPr>
          <p:nvPr/>
        </p:nvPicPr>
        <p:blipFill rotWithShape="1">
          <a:blip r:embed="rId4" cstate="print">
            <a:extLst>
              <a:ext uri="{28A0092B-C50C-407E-A947-70E740481C1C}">
                <a14:useLocalDpi xmlns:a14="http://schemas.microsoft.com/office/drawing/2010/main" val="0"/>
              </a:ext>
            </a:extLst>
          </a:blip>
          <a:srcRect r="-170"/>
          <a:stretch/>
        </p:blipFill>
        <p:spPr>
          <a:xfrm>
            <a:off x="678886" y="2026922"/>
            <a:ext cx="7575286" cy="5363589"/>
          </a:xfrm>
          <a:prstGeom prst="rect">
            <a:avLst/>
          </a:prstGeom>
          <a:effectLst>
            <a:outerShdw blurRad="25400" dist="38100" dir="13320000" algn="ctr" rotWithShape="0">
              <a:srgbClr val="000000">
                <a:alpha val="14000"/>
              </a:srgbClr>
            </a:outerShdw>
          </a:effectLst>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r="-170"/>
          <a:stretch/>
        </p:blipFill>
        <p:spPr>
          <a:xfrm>
            <a:off x="825675" y="2152271"/>
            <a:ext cx="7575286" cy="5363589"/>
          </a:xfrm>
          <a:prstGeom prst="rect">
            <a:avLst/>
          </a:prstGeom>
          <a:effectLst>
            <a:outerShdw blurRad="25400" dist="38100" dir="13320000" algn="ctr" rotWithShape="0">
              <a:srgbClr val="000000">
                <a:alpha val="14000"/>
              </a:srgbClr>
            </a:outerShdw>
          </a:effectLst>
        </p:spPr>
      </p:pic>
      <p:pic>
        <p:nvPicPr>
          <p:cNvPr id="2" name="Picture 1"/>
          <p:cNvPicPr>
            <a:picLocks noChangeAspect="1"/>
          </p:cNvPicPr>
          <p:nvPr/>
        </p:nvPicPr>
        <p:blipFill rotWithShape="1">
          <a:blip r:embed="rId5" cstate="print">
            <a:extLst>
              <a:ext uri="{28A0092B-C50C-407E-A947-70E740481C1C}">
                <a14:useLocalDpi xmlns:a14="http://schemas.microsoft.com/office/drawing/2010/main" val="0"/>
              </a:ext>
            </a:extLst>
          </a:blip>
          <a:srcRect t="89908"/>
          <a:stretch/>
        </p:blipFill>
        <p:spPr>
          <a:xfrm>
            <a:off x="0" y="6165908"/>
            <a:ext cx="9144000" cy="692092"/>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4158630328"/>
              </p:ext>
            </p:extLst>
          </p:nvPr>
        </p:nvGraphicFramePr>
        <p:xfrm>
          <a:off x="1112939" y="2445495"/>
          <a:ext cx="7108272" cy="3595659"/>
        </p:xfrm>
        <a:graphic>
          <a:graphicData uri="http://schemas.openxmlformats.org/drawingml/2006/table">
            <a:tbl>
              <a:tblPr firstRow="1" bandRow="1">
                <a:tableStyleId>{5940675A-B579-460E-94D1-54222C63F5DA}</a:tableStyleId>
              </a:tblPr>
              <a:tblGrid>
                <a:gridCol w="2369424">
                  <a:extLst>
                    <a:ext uri="{9D8B030D-6E8A-4147-A177-3AD203B41FA5}">
                      <a16:colId xmlns:a16="http://schemas.microsoft.com/office/drawing/2014/main" val="2567917373"/>
                    </a:ext>
                  </a:extLst>
                </a:gridCol>
                <a:gridCol w="2369424">
                  <a:extLst>
                    <a:ext uri="{9D8B030D-6E8A-4147-A177-3AD203B41FA5}">
                      <a16:colId xmlns:a16="http://schemas.microsoft.com/office/drawing/2014/main" val="3507302150"/>
                    </a:ext>
                  </a:extLst>
                </a:gridCol>
                <a:gridCol w="2369424">
                  <a:extLst>
                    <a:ext uri="{9D8B030D-6E8A-4147-A177-3AD203B41FA5}">
                      <a16:colId xmlns:a16="http://schemas.microsoft.com/office/drawing/2014/main" val="1161880293"/>
                    </a:ext>
                  </a:extLst>
                </a:gridCol>
              </a:tblGrid>
              <a:tr h="931659">
                <a:tc>
                  <a:txBody>
                    <a:bodyPr/>
                    <a:lstStyle/>
                    <a:p>
                      <a:pPr algn="ctr"/>
                      <a:r>
                        <a:rPr lang="en-GB" b="1" dirty="0"/>
                        <a:t>Decimal</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r>
                        <a:rPr lang="en-GB" b="1" dirty="0"/>
                        <a:t>Fraction</a:t>
                      </a:r>
                      <a:r>
                        <a:rPr lang="en-GB" dirty="0"/>
                        <a:t> </a:t>
                      </a:r>
                      <a:br>
                        <a:rPr lang="en-GB" dirty="0"/>
                      </a:br>
                      <a:r>
                        <a:rPr lang="en-GB" dirty="0"/>
                        <a:t>(With a Denominator of 10 or 100)</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r>
                        <a:rPr lang="en-GB" b="1" dirty="0"/>
                        <a:t>Simplified Fraction </a:t>
                      </a:r>
                      <a:r>
                        <a:rPr lang="en-GB" dirty="0"/>
                        <a:t>(If the Fraction Can Be Simplified)</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35925969"/>
                  </a:ext>
                </a:extLst>
              </a:tr>
              <a:tr h="1332000">
                <a:tc>
                  <a:txBody>
                    <a:bodyPr/>
                    <a:lstStyle/>
                    <a:p>
                      <a:endParaRPr lang="en-GB" dirty="0"/>
                    </a:p>
                  </a:txBody>
                  <a:tcPr>
                    <a:lnL w="19050"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dirty="0"/>
                    </a:p>
                  </a:txBody>
                  <a:tcPr>
                    <a:lnL w="952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28891633"/>
                  </a:ext>
                </a:extLst>
              </a:tr>
              <a:tr h="1332000">
                <a:tc>
                  <a:txBody>
                    <a:bodyPr/>
                    <a:lstStyle/>
                    <a:p>
                      <a:endParaRPr lang="en-GB" dirty="0"/>
                    </a:p>
                  </a:txBody>
                  <a:tcPr>
                    <a:lnL w="19050"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952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94148106"/>
                  </a:ext>
                </a:extLst>
              </a:tr>
            </a:tbl>
          </a:graphicData>
        </a:graphic>
      </p:graphicFrame>
      <p:sp>
        <p:nvSpPr>
          <p:cNvPr id="6" name="TextBox 5"/>
          <p:cNvSpPr txBox="1"/>
          <p:nvPr/>
        </p:nvSpPr>
        <p:spPr>
          <a:xfrm>
            <a:off x="1629339" y="3837830"/>
            <a:ext cx="1283516" cy="461665"/>
          </a:xfrm>
          <a:prstGeom prst="rect">
            <a:avLst/>
          </a:prstGeom>
          <a:noFill/>
        </p:spPr>
        <p:txBody>
          <a:bodyPr wrap="square" rtlCol="0">
            <a:spAutoFit/>
          </a:bodyPr>
          <a:lstStyle/>
          <a:p>
            <a:pPr algn="ctr"/>
            <a:r>
              <a:rPr lang="en-GB" sz="2400" dirty="0"/>
              <a:t>0.5</a:t>
            </a:r>
          </a:p>
        </p:txBody>
      </p:sp>
      <p:grpSp>
        <p:nvGrpSpPr>
          <p:cNvPr id="13" name="Group 12"/>
          <p:cNvGrpSpPr/>
          <p:nvPr/>
        </p:nvGrpSpPr>
        <p:grpSpPr>
          <a:xfrm>
            <a:off x="4371843" y="3648589"/>
            <a:ext cx="590463" cy="811567"/>
            <a:chOff x="4281567" y="3468599"/>
            <a:chExt cx="590463" cy="811567"/>
          </a:xfrm>
        </p:grpSpPr>
        <p:sp>
          <p:nvSpPr>
            <p:cNvPr id="17" name="TextBox 16"/>
            <p:cNvSpPr txBox="1"/>
            <p:nvPr/>
          </p:nvSpPr>
          <p:spPr>
            <a:xfrm>
              <a:off x="4428877" y="3468599"/>
              <a:ext cx="295100" cy="461665"/>
            </a:xfrm>
            <a:prstGeom prst="rect">
              <a:avLst/>
            </a:prstGeom>
            <a:noFill/>
          </p:spPr>
          <p:txBody>
            <a:bodyPr wrap="square" rtlCol="0">
              <a:spAutoFit/>
            </a:bodyPr>
            <a:lstStyle/>
            <a:p>
              <a:pPr algn="ctr"/>
              <a:r>
                <a:rPr lang="en-GB" sz="2400" dirty="0"/>
                <a:t>5</a:t>
              </a:r>
            </a:p>
          </p:txBody>
        </p:sp>
        <p:cxnSp>
          <p:nvCxnSpPr>
            <p:cNvPr id="12" name="Straight Connector 11"/>
            <p:cNvCxnSpPr/>
            <p:nvPr/>
          </p:nvCxnSpPr>
          <p:spPr>
            <a:xfrm>
              <a:off x="4428877" y="3871913"/>
              <a:ext cx="2951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4281567" y="3818501"/>
              <a:ext cx="590463" cy="461665"/>
            </a:xfrm>
            <a:prstGeom prst="rect">
              <a:avLst/>
            </a:prstGeom>
            <a:noFill/>
          </p:spPr>
          <p:txBody>
            <a:bodyPr wrap="square" rtlCol="0">
              <a:spAutoFit/>
            </a:bodyPr>
            <a:lstStyle/>
            <a:p>
              <a:pPr algn="ctr"/>
              <a:r>
                <a:rPr lang="en-GB" sz="2400" dirty="0"/>
                <a:t>10</a:t>
              </a:r>
            </a:p>
          </p:txBody>
        </p:sp>
      </p:grpSp>
      <p:pic>
        <p:nvPicPr>
          <p:cNvPr id="18" name="Picture 17"/>
          <p:cNvPicPr>
            <a:picLocks noChangeAspect="1"/>
          </p:cNvPicPr>
          <p:nvPr/>
        </p:nvPicPr>
        <p:blipFill>
          <a:blip r:embed="rId6"/>
          <a:stretch>
            <a:fillRect/>
          </a:stretch>
        </p:blipFill>
        <p:spPr>
          <a:xfrm>
            <a:off x="6459805" y="4793536"/>
            <a:ext cx="1166828" cy="1160759"/>
          </a:xfrm>
          <a:prstGeom prst="rect">
            <a:avLst/>
          </a:prstGeom>
        </p:spPr>
      </p:pic>
      <p:grpSp>
        <p:nvGrpSpPr>
          <p:cNvPr id="23" name="Group 22"/>
          <p:cNvGrpSpPr/>
          <p:nvPr/>
        </p:nvGrpSpPr>
        <p:grpSpPr>
          <a:xfrm>
            <a:off x="6747987" y="3662878"/>
            <a:ext cx="590463" cy="811567"/>
            <a:chOff x="4281567" y="3468599"/>
            <a:chExt cx="590463" cy="811567"/>
          </a:xfrm>
        </p:grpSpPr>
        <p:sp>
          <p:nvSpPr>
            <p:cNvPr id="24" name="TextBox 23"/>
            <p:cNvSpPr txBox="1"/>
            <p:nvPr/>
          </p:nvSpPr>
          <p:spPr>
            <a:xfrm>
              <a:off x="4428877" y="3468599"/>
              <a:ext cx="295100" cy="461665"/>
            </a:xfrm>
            <a:prstGeom prst="rect">
              <a:avLst/>
            </a:prstGeom>
            <a:noFill/>
          </p:spPr>
          <p:txBody>
            <a:bodyPr wrap="square" rtlCol="0">
              <a:spAutoFit/>
            </a:bodyPr>
            <a:lstStyle/>
            <a:p>
              <a:pPr algn="ctr"/>
              <a:r>
                <a:rPr lang="en-GB" sz="2400" b="1" dirty="0">
                  <a:solidFill>
                    <a:srgbClr val="87BD31"/>
                  </a:solidFill>
                </a:rPr>
                <a:t>1</a:t>
              </a:r>
            </a:p>
          </p:txBody>
        </p:sp>
        <p:cxnSp>
          <p:nvCxnSpPr>
            <p:cNvPr id="25" name="Straight Connector 24"/>
            <p:cNvCxnSpPr/>
            <p:nvPr/>
          </p:nvCxnSpPr>
          <p:spPr>
            <a:xfrm>
              <a:off x="4428877" y="3871913"/>
              <a:ext cx="2951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4281567" y="3818501"/>
              <a:ext cx="590463" cy="461665"/>
            </a:xfrm>
            <a:prstGeom prst="rect">
              <a:avLst/>
            </a:prstGeom>
            <a:noFill/>
          </p:spPr>
          <p:txBody>
            <a:bodyPr wrap="square" rtlCol="0">
              <a:spAutoFit/>
            </a:bodyPr>
            <a:lstStyle/>
            <a:p>
              <a:pPr algn="ctr"/>
              <a:r>
                <a:rPr lang="en-GB" sz="2400" b="1" dirty="0">
                  <a:solidFill>
                    <a:srgbClr val="87BD31"/>
                  </a:solidFill>
                </a:rPr>
                <a:t>2</a:t>
              </a:r>
            </a:p>
          </p:txBody>
        </p:sp>
      </p:grpSp>
      <p:grpSp>
        <p:nvGrpSpPr>
          <p:cNvPr id="27" name="Group 26"/>
          <p:cNvGrpSpPr/>
          <p:nvPr/>
        </p:nvGrpSpPr>
        <p:grpSpPr>
          <a:xfrm>
            <a:off x="4272783" y="4945728"/>
            <a:ext cx="794517" cy="811567"/>
            <a:chOff x="4182507" y="3468599"/>
            <a:chExt cx="794517" cy="811567"/>
          </a:xfrm>
        </p:grpSpPr>
        <p:sp>
          <p:nvSpPr>
            <p:cNvPr id="28" name="TextBox 27"/>
            <p:cNvSpPr txBox="1"/>
            <p:nvPr/>
          </p:nvSpPr>
          <p:spPr>
            <a:xfrm>
              <a:off x="4299337" y="3468599"/>
              <a:ext cx="536062" cy="461665"/>
            </a:xfrm>
            <a:prstGeom prst="rect">
              <a:avLst/>
            </a:prstGeom>
            <a:noFill/>
          </p:spPr>
          <p:txBody>
            <a:bodyPr wrap="square" rtlCol="0">
              <a:spAutoFit/>
            </a:bodyPr>
            <a:lstStyle/>
            <a:p>
              <a:pPr algn="ctr"/>
              <a:r>
                <a:rPr lang="en-GB" sz="2400" b="1" dirty="0">
                  <a:solidFill>
                    <a:srgbClr val="87BD31"/>
                  </a:solidFill>
                </a:rPr>
                <a:t>75</a:t>
              </a:r>
            </a:p>
          </p:txBody>
        </p:sp>
        <p:cxnSp>
          <p:nvCxnSpPr>
            <p:cNvPr id="29" name="Straight Connector 28"/>
            <p:cNvCxnSpPr/>
            <p:nvPr/>
          </p:nvCxnSpPr>
          <p:spPr>
            <a:xfrm>
              <a:off x="4345057" y="3871913"/>
              <a:ext cx="432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4182507" y="3818501"/>
              <a:ext cx="794517" cy="461665"/>
            </a:xfrm>
            <a:prstGeom prst="rect">
              <a:avLst/>
            </a:prstGeom>
            <a:noFill/>
          </p:spPr>
          <p:txBody>
            <a:bodyPr wrap="square" rtlCol="0">
              <a:spAutoFit/>
            </a:bodyPr>
            <a:lstStyle/>
            <a:p>
              <a:pPr algn="ctr"/>
              <a:r>
                <a:rPr lang="en-GB" sz="2400" b="1" dirty="0">
                  <a:solidFill>
                    <a:srgbClr val="87BD31"/>
                  </a:solidFill>
                </a:rPr>
                <a:t>100</a:t>
              </a:r>
            </a:p>
          </p:txBody>
        </p:sp>
      </p:grpSp>
      <p:sp>
        <p:nvSpPr>
          <p:cNvPr id="31" name="TextBox 30"/>
          <p:cNvSpPr txBox="1"/>
          <p:nvPr/>
        </p:nvSpPr>
        <p:spPr>
          <a:xfrm>
            <a:off x="1600874" y="5118209"/>
            <a:ext cx="1283516" cy="461665"/>
          </a:xfrm>
          <a:prstGeom prst="rect">
            <a:avLst/>
          </a:prstGeom>
          <a:noFill/>
        </p:spPr>
        <p:txBody>
          <a:bodyPr wrap="square" rtlCol="0">
            <a:spAutoFit/>
          </a:bodyPr>
          <a:lstStyle/>
          <a:p>
            <a:pPr algn="ctr"/>
            <a:r>
              <a:rPr lang="en-GB" sz="2400" b="1" dirty="0">
                <a:solidFill>
                  <a:srgbClr val="87BD31"/>
                </a:solidFill>
              </a:rPr>
              <a:t>0.75</a:t>
            </a:r>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2" cstate="print">
            <a:extLst>
              <a:ext uri="{28A0092B-C50C-407E-A947-70E740481C1C}">
                <a14:useLocalDpi xmlns:a14="http://schemas.microsoft.com/office/drawing/2010/main" val="0"/>
              </a:ext>
            </a:extLst>
          </a:blip>
          <a:srcRect t="11603"/>
          <a:stretch/>
        </p:blipFill>
        <p:spPr>
          <a:xfrm>
            <a:off x="539750" y="1232955"/>
            <a:ext cx="8064500" cy="5040846"/>
          </a:xfrm>
          <a:prstGeom prst="rect">
            <a:avLst/>
          </a:prstGeom>
        </p:spPr>
      </p:pic>
      <p:pic>
        <p:nvPicPr>
          <p:cNvPr id="74" name="Picture 73"/>
          <p:cNvPicPr>
            <a:picLocks noChangeAspect="1"/>
          </p:cNvPicPr>
          <p:nvPr/>
        </p:nvPicPr>
        <p:blipFill rotWithShape="1">
          <a:blip r:embed="rId3" cstate="print">
            <a:extLst>
              <a:ext uri="{28A0092B-C50C-407E-A947-70E740481C1C}">
                <a14:useLocalDpi xmlns:a14="http://schemas.microsoft.com/office/drawing/2010/main" val="0"/>
              </a:ext>
            </a:extLst>
          </a:blip>
          <a:srcRect r="-170"/>
          <a:stretch/>
        </p:blipFill>
        <p:spPr>
          <a:xfrm>
            <a:off x="678886" y="2026922"/>
            <a:ext cx="7575286" cy="5363589"/>
          </a:xfrm>
          <a:prstGeom prst="rect">
            <a:avLst/>
          </a:prstGeom>
          <a:effectLst>
            <a:outerShdw blurRad="25400" dist="38100" dir="13320000" algn="ctr" rotWithShape="0">
              <a:srgbClr val="000000">
                <a:alpha val="14000"/>
              </a:srgbClr>
            </a:outerShdw>
          </a:effectLst>
        </p:spPr>
      </p:pic>
      <p:sp>
        <p:nvSpPr>
          <p:cNvPr id="97" name="Rectangle 96"/>
          <p:cNvSpPr/>
          <p:nvPr/>
        </p:nvSpPr>
        <p:spPr>
          <a:xfrm>
            <a:off x="2904466"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457037"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Decimals as Fractions</a:t>
            </a:r>
          </a:p>
        </p:txBody>
      </p:sp>
      <p:cxnSp>
        <p:nvCxnSpPr>
          <p:cNvPr id="103" name="Straight Connector 102"/>
          <p:cNvCxnSpPr/>
          <p:nvPr/>
        </p:nvCxnSpPr>
        <p:spPr>
          <a:xfrm>
            <a:off x="290446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Pentagon 6"/>
          <p:cNvSpPr/>
          <p:nvPr/>
        </p:nvSpPr>
        <p:spPr>
          <a:xfrm rot="5400000">
            <a:off x="4191550" y="-2424505"/>
            <a:ext cx="760900" cy="8064500"/>
          </a:xfrm>
          <a:prstGeom prst="homePlate">
            <a:avLst>
              <a:gd name="adj" fmla="val 21552"/>
            </a:avLst>
          </a:prstGeom>
          <a:solidFill>
            <a:srgbClr val="02A6E5"/>
          </a:solidFill>
          <a:ln>
            <a:noFill/>
          </a:ln>
          <a:effectLst>
            <a:outerShdw dist="381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25675" y="1244835"/>
            <a:ext cx="7520730" cy="646331"/>
          </a:xfrm>
          <a:prstGeom prst="rect">
            <a:avLst/>
          </a:prstGeom>
        </p:spPr>
        <p:txBody>
          <a:bodyPr wrap="square">
            <a:spAutoFit/>
          </a:bodyPr>
          <a:lstStyle/>
          <a:p>
            <a:pPr algn="ctr"/>
            <a:r>
              <a:rPr lang="en-GB" dirty="0">
                <a:solidFill>
                  <a:schemeClr val="bg1"/>
                </a:solidFill>
              </a:rPr>
              <a:t>Complete the table with the correct equivalences between the fractions and decimals that are shown. </a:t>
            </a:r>
          </a:p>
        </p:txBody>
      </p:sp>
      <p:pic>
        <p:nvPicPr>
          <p:cNvPr id="16" name="Picture 15"/>
          <p:cNvPicPr>
            <a:picLocks noChangeAspect="1"/>
          </p:cNvPicPr>
          <p:nvPr/>
        </p:nvPicPr>
        <p:blipFill rotWithShape="1">
          <a:blip r:embed="rId3" cstate="print">
            <a:extLst>
              <a:ext uri="{28A0092B-C50C-407E-A947-70E740481C1C}">
                <a14:useLocalDpi xmlns:a14="http://schemas.microsoft.com/office/drawing/2010/main" val="0"/>
              </a:ext>
            </a:extLst>
          </a:blip>
          <a:srcRect r="-170"/>
          <a:stretch/>
        </p:blipFill>
        <p:spPr>
          <a:xfrm>
            <a:off x="825675" y="2152271"/>
            <a:ext cx="7575286" cy="5363589"/>
          </a:xfrm>
          <a:prstGeom prst="rect">
            <a:avLst/>
          </a:prstGeom>
          <a:effectLst>
            <a:outerShdw blurRad="25400" dist="38100" dir="13320000" algn="ctr" rotWithShape="0">
              <a:srgbClr val="000000">
                <a:alpha val="14000"/>
              </a:srgbClr>
            </a:outerShdw>
          </a:effectLst>
        </p:spPr>
      </p:pic>
      <p:pic>
        <p:nvPicPr>
          <p:cNvPr id="2" name="Picture 1"/>
          <p:cNvPicPr>
            <a:picLocks noChangeAspect="1"/>
          </p:cNvPicPr>
          <p:nvPr/>
        </p:nvPicPr>
        <p:blipFill rotWithShape="1">
          <a:blip r:embed="rId5" cstate="print">
            <a:extLst>
              <a:ext uri="{28A0092B-C50C-407E-A947-70E740481C1C}">
                <a14:useLocalDpi xmlns:a14="http://schemas.microsoft.com/office/drawing/2010/main" val="0"/>
              </a:ext>
            </a:extLst>
          </a:blip>
          <a:srcRect t="89908"/>
          <a:stretch/>
        </p:blipFill>
        <p:spPr>
          <a:xfrm>
            <a:off x="0" y="6165908"/>
            <a:ext cx="9144000" cy="692092"/>
          </a:xfrm>
          <a:prstGeom prst="rect">
            <a:avLst/>
          </a:prstGeom>
        </p:spPr>
      </p:pic>
      <p:graphicFrame>
        <p:nvGraphicFramePr>
          <p:cNvPr id="3" name="Table 2"/>
          <p:cNvGraphicFramePr>
            <a:graphicFrameLocks noGrp="1"/>
          </p:cNvGraphicFramePr>
          <p:nvPr/>
        </p:nvGraphicFramePr>
        <p:xfrm>
          <a:off x="1112939" y="2445495"/>
          <a:ext cx="7108272" cy="3595659"/>
        </p:xfrm>
        <a:graphic>
          <a:graphicData uri="http://schemas.openxmlformats.org/drawingml/2006/table">
            <a:tbl>
              <a:tblPr firstRow="1" bandRow="1">
                <a:tableStyleId>{5940675A-B579-460E-94D1-54222C63F5DA}</a:tableStyleId>
              </a:tblPr>
              <a:tblGrid>
                <a:gridCol w="2369424">
                  <a:extLst>
                    <a:ext uri="{9D8B030D-6E8A-4147-A177-3AD203B41FA5}">
                      <a16:colId xmlns:a16="http://schemas.microsoft.com/office/drawing/2014/main" val="2567917373"/>
                    </a:ext>
                  </a:extLst>
                </a:gridCol>
                <a:gridCol w="2369424">
                  <a:extLst>
                    <a:ext uri="{9D8B030D-6E8A-4147-A177-3AD203B41FA5}">
                      <a16:colId xmlns:a16="http://schemas.microsoft.com/office/drawing/2014/main" val="3507302150"/>
                    </a:ext>
                  </a:extLst>
                </a:gridCol>
                <a:gridCol w="2369424">
                  <a:extLst>
                    <a:ext uri="{9D8B030D-6E8A-4147-A177-3AD203B41FA5}">
                      <a16:colId xmlns:a16="http://schemas.microsoft.com/office/drawing/2014/main" val="1161880293"/>
                    </a:ext>
                  </a:extLst>
                </a:gridCol>
              </a:tblGrid>
              <a:tr h="931659">
                <a:tc>
                  <a:txBody>
                    <a:bodyPr/>
                    <a:lstStyle/>
                    <a:p>
                      <a:pPr algn="ctr"/>
                      <a:r>
                        <a:rPr lang="en-GB" b="1" dirty="0"/>
                        <a:t>Decimal</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r>
                        <a:rPr lang="en-GB" b="1" dirty="0"/>
                        <a:t>Fraction</a:t>
                      </a:r>
                      <a:r>
                        <a:rPr lang="en-GB" dirty="0"/>
                        <a:t> </a:t>
                      </a:r>
                      <a:br>
                        <a:rPr lang="en-GB" dirty="0"/>
                      </a:br>
                      <a:r>
                        <a:rPr lang="en-GB" dirty="0"/>
                        <a:t>(With a Denominator of 10 or 100)</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r>
                        <a:rPr lang="en-GB" b="1" dirty="0"/>
                        <a:t>Simplified Fraction </a:t>
                      </a:r>
                      <a:r>
                        <a:rPr lang="en-GB" dirty="0"/>
                        <a:t>(If the Fraction Can Be Simplified)</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35925969"/>
                  </a:ext>
                </a:extLst>
              </a:tr>
              <a:tr h="1332000">
                <a:tc>
                  <a:txBody>
                    <a:bodyPr/>
                    <a:lstStyle/>
                    <a:p>
                      <a:endParaRPr lang="en-GB" dirty="0"/>
                    </a:p>
                  </a:txBody>
                  <a:tcPr>
                    <a:lnL w="19050"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a:p>
                  </a:txBody>
                  <a:tcPr>
                    <a:lnL w="952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28891633"/>
                  </a:ext>
                </a:extLst>
              </a:tr>
              <a:tr h="1332000">
                <a:tc>
                  <a:txBody>
                    <a:bodyPr/>
                    <a:lstStyle/>
                    <a:p>
                      <a:endParaRPr lang="en-GB" dirty="0"/>
                    </a:p>
                  </a:txBody>
                  <a:tcPr>
                    <a:lnL w="19050"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952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94148106"/>
                  </a:ext>
                </a:extLst>
              </a:tr>
            </a:tbl>
          </a:graphicData>
        </a:graphic>
      </p:graphicFrame>
      <p:sp>
        <p:nvSpPr>
          <p:cNvPr id="6" name="TextBox 5"/>
          <p:cNvSpPr txBox="1"/>
          <p:nvPr/>
        </p:nvSpPr>
        <p:spPr>
          <a:xfrm>
            <a:off x="1629339" y="3837830"/>
            <a:ext cx="1283516" cy="461665"/>
          </a:xfrm>
          <a:prstGeom prst="rect">
            <a:avLst/>
          </a:prstGeom>
          <a:noFill/>
        </p:spPr>
        <p:txBody>
          <a:bodyPr wrap="square" rtlCol="0">
            <a:spAutoFit/>
          </a:bodyPr>
          <a:lstStyle/>
          <a:p>
            <a:pPr algn="ctr"/>
            <a:r>
              <a:rPr lang="en-GB" sz="2400" b="1" dirty="0">
                <a:solidFill>
                  <a:srgbClr val="87BD31"/>
                </a:solidFill>
              </a:rPr>
              <a:t>0.6</a:t>
            </a:r>
          </a:p>
        </p:txBody>
      </p:sp>
      <p:graphicFrame>
        <p:nvGraphicFramePr>
          <p:cNvPr id="20" name="Table 19"/>
          <p:cNvGraphicFramePr>
            <a:graphicFrameLocks noGrp="1"/>
          </p:cNvGraphicFramePr>
          <p:nvPr>
            <p:extLst>
              <p:ext uri="{D42A27DB-BD31-4B8C-83A1-F6EECF244321}">
                <p14:modId xmlns:p14="http://schemas.microsoft.com/office/powerpoint/2010/main" val="3514548600"/>
              </p:ext>
            </p:extLst>
          </p:nvPr>
        </p:nvGraphicFramePr>
        <p:xfrm>
          <a:off x="4127075" y="3519426"/>
          <a:ext cx="1080000" cy="1080000"/>
        </p:xfrm>
        <a:graphic>
          <a:graphicData uri="http://schemas.openxmlformats.org/drawingml/2006/table">
            <a:tbl>
              <a:tblPr firstRow="1" bandRow="1">
                <a:tableStyleId>{5940675A-B579-460E-94D1-54222C63F5DA}</a:tableStyleId>
              </a:tblPr>
              <a:tblGrid>
                <a:gridCol w="108000">
                  <a:extLst>
                    <a:ext uri="{9D8B030D-6E8A-4147-A177-3AD203B41FA5}">
                      <a16:colId xmlns:a16="http://schemas.microsoft.com/office/drawing/2014/main" val="2057282960"/>
                    </a:ext>
                  </a:extLst>
                </a:gridCol>
                <a:gridCol w="108000">
                  <a:extLst>
                    <a:ext uri="{9D8B030D-6E8A-4147-A177-3AD203B41FA5}">
                      <a16:colId xmlns:a16="http://schemas.microsoft.com/office/drawing/2014/main" val="619903627"/>
                    </a:ext>
                  </a:extLst>
                </a:gridCol>
                <a:gridCol w="108000">
                  <a:extLst>
                    <a:ext uri="{9D8B030D-6E8A-4147-A177-3AD203B41FA5}">
                      <a16:colId xmlns:a16="http://schemas.microsoft.com/office/drawing/2014/main" val="808347095"/>
                    </a:ext>
                  </a:extLst>
                </a:gridCol>
                <a:gridCol w="108000">
                  <a:extLst>
                    <a:ext uri="{9D8B030D-6E8A-4147-A177-3AD203B41FA5}">
                      <a16:colId xmlns:a16="http://schemas.microsoft.com/office/drawing/2014/main" val="918185628"/>
                    </a:ext>
                  </a:extLst>
                </a:gridCol>
                <a:gridCol w="108000">
                  <a:extLst>
                    <a:ext uri="{9D8B030D-6E8A-4147-A177-3AD203B41FA5}">
                      <a16:colId xmlns:a16="http://schemas.microsoft.com/office/drawing/2014/main" val="4090394496"/>
                    </a:ext>
                  </a:extLst>
                </a:gridCol>
                <a:gridCol w="108000">
                  <a:extLst>
                    <a:ext uri="{9D8B030D-6E8A-4147-A177-3AD203B41FA5}">
                      <a16:colId xmlns:a16="http://schemas.microsoft.com/office/drawing/2014/main" val="2938586809"/>
                    </a:ext>
                  </a:extLst>
                </a:gridCol>
                <a:gridCol w="108000">
                  <a:extLst>
                    <a:ext uri="{9D8B030D-6E8A-4147-A177-3AD203B41FA5}">
                      <a16:colId xmlns:a16="http://schemas.microsoft.com/office/drawing/2014/main" val="796449387"/>
                    </a:ext>
                  </a:extLst>
                </a:gridCol>
                <a:gridCol w="108000">
                  <a:extLst>
                    <a:ext uri="{9D8B030D-6E8A-4147-A177-3AD203B41FA5}">
                      <a16:colId xmlns:a16="http://schemas.microsoft.com/office/drawing/2014/main" val="1089489095"/>
                    </a:ext>
                  </a:extLst>
                </a:gridCol>
                <a:gridCol w="108000">
                  <a:extLst>
                    <a:ext uri="{9D8B030D-6E8A-4147-A177-3AD203B41FA5}">
                      <a16:colId xmlns:a16="http://schemas.microsoft.com/office/drawing/2014/main" val="140057025"/>
                    </a:ext>
                  </a:extLst>
                </a:gridCol>
                <a:gridCol w="108000">
                  <a:extLst>
                    <a:ext uri="{9D8B030D-6E8A-4147-A177-3AD203B41FA5}">
                      <a16:colId xmlns:a16="http://schemas.microsoft.com/office/drawing/2014/main" val="2950339858"/>
                    </a:ext>
                  </a:extLst>
                </a:gridCol>
              </a:tblGrid>
              <a:tr h="108000">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extLst>
                  <a:ext uri="{0D108BD9-81ED-4DB2-BD59-A6C34878D82A}">
                    <a16:rowId xmlns:a16="http://schemas.microsoft.com/office/drawing/2014/main" val="2465395569"/>
                  </a:ext>
                </a:extLst>
              </a:tr>
              <a:tr h="108000">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extLst>
                  <a:ext uri="{0D108BD9-81ED-4DB2-BD59-A6C34878D82A}">
                    <a16:rowId xmlns:a16="http://schemas.microsoft.com/office/drawing/2014/main" val="1156726301"/>
                  </a:ext>
                </a:extLst>
              </a:tr>
              <a:tr h="108000">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extLst>
                  <a:ext uri="{0D108BD9-81ED-4DB2-BD59-A6C34878D82A}">
                    <a16:rowId xmlns:a16="http://schemas.microsoft.com/office/drawing/2014/main" val="1291034916"/>
                  </a:ext>
                </a:extLst>
              </a:tr>
              <a:tr h="108000">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extLst>
                  <a:ext uri="{0D108BD9-81ED-4DB2-BD59-A6C34878D82A}">
                    <a16:rowId xmlns:a16="http://schemas.microsoft.com/office/drawing/2014/main" val="810638278"/>
                  </a:ext>
                </a:extLst>
              </a:tr>
              <a:tr h="108000">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extLst>
                  <a:ext uri="{0D108BD9-81ED-4DB2-BD59-A6C34878D82A}">
                    <a16:rowId xmlns:a16="http://schemas.microsoft.com/office/drawing/2014/main" val="3191302234"/>
                  </a:ext>
                </a:extLst>
              </a:tr>
              <a:tr h="108000">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extLst>
                  <a:ext uri="{0D108BD9-81ED-4DB2-BD59-A6C34878D82A}">
                    <a16:rowId xmlns:a16="http://schemas.microsoft.com/office/drawing/2014/main" val="3515463676"/>
                  </a:ext>
                </a:extLst>
              </a:tr>
              <a:tr h="108000">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77467679"/>
                  </a:ext>
                </a:extLst>
              </a:tr>
              <a:tr h="108000">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7743287"/>
                  </a:ext>
                </a:extLst>
              </a:tr>
              <a:tr h="108000">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47443045"/>
                  </a:ext>
                </a:extLst>
              </a:tr>
              <a:tr h="108000">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86251869"/>
                  </a:ext>
                </a:extLst>
              </a:tr>
            </a:tbl>
          </a:graphicData>
        </a:graphic>
      </p:graphicFrame>
      <p:grpSp>
        <p:nvGrpSpPr>
          <p:cNvPr id="21" name="Group 20"/>
          <p:cNvGrpSpPr/>
          <p:nvPr/>
        </p:nvGrpSpPr>
        <p:grpSpPr>
          <a:xfrm>
            <a:off x="6747987" y="3662878"/>
            <a:ext cx="590463" cy="811567"/>
            <a:chOff x="4281567" y="3468599"/>
            <a:chExt cx="590463" cy="811567"/>
          </a:xfrm>
        </p:grpSpPr>
        <p:sp>
          <p:nvSpPr>
            <p:cNvPr id="22" name="TextBox 21"/>
            <p:cNvSpPr txBox="1"/>
            <p:nvPr/>
          </p:nvSpPr>
          <p:spPr>
            <a:xfrm>
              <a:off x="4428877" y="3468599"/>
              <a:ext cx="295100" cy="461665"/>
            </a:xfrm>
            <a:prstGeom prst="rect">
              <a:avLst/>
            </a:prstGeom>
            <a:noFill/>
          </p:spPr>
          <p:txBody>
            <a:bodyPr wrap="square" rtlCol="0">
              <a:spAutoFit/>
            </a:bodyPr>
            <a:lstStyle/>
            <a:p>
              <a:pPr algn="ctr"/>
              <a:r>
                <a:rPr lang="en-GB" sz="2400" b="1" dirty="0">
                  <a:solidFill>
                    <a:srgbClr val="87BD31"/>
                  </a:solidFill>
                </a:rPr>
                <a:t>3</a:t>
              </a:r>
            </a:p>
          </p:txBody>
        </p:sp>
        <p:cxnSp>
          <p:nvCxnSpPr>
            <p:cNvPr id="23" name="Straight Connector 22"/>
            <p:cNvCxnSpPr/>
            <p:nvPr/>
          </p:nvCxnSpPr>
          <p:spPr>
            <a:xfrm>
              <a:off x="4456585" y="3871913"/>
              <a:ext cx="216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4281567" y="3818501"/>
              <a:ext cx="590463" cy="461665"/>
            </a:xfrm>
            <a:prstGeom prst="rect">
              <a:avLst/>
            </a:prstGeom>
            <a:noFill/>
          </p:spPr>
          <p:txBody>
            <a:bodyPr wrap="square" rtlCol="0">
              <a:spAutoFit/>
            </a:bodyPr>
            <a:lstStyle/>
            <a:p>
              <a:pPr algn="ctr"/>
              <a:r>
                <a:rPr lang="en-GB" sz="2400" b="1" dirty="0">
                  <a:solidFill>
                    <a:srgbClr val="87BD31"/>
                  </a:solidFill>
                </a:rPr>
                <a:t>5</a:t>
              </a:r>
            </a:p>
          </p:txBody>
        </p:sp>
      </p:grpSp>
      <p:grpSp>
        <p:nvGrpSpPr>
          <p:cNvPr id="25" name="Group 24"/>
          <p:cNvGrpSpPr/>
          <p:nvPr/>
        </p:nvGrpSpPr>
        <p:grpSpPr>
          <a:xfrm>
            <a:off x="4371843" y="4967957"/>
            <a:ext cx="590463" cy="811567"/>
            <a:chOff x="4281567" y="3468599"/>
            <a:chExt cx="590463" cy="811567"/>
          </a:xfrm>
        </p:grpSpPr>
        <p:sp>
          <p:nvSpPr>
            <p:cNvPr id="26" name="TextBox 25"/>
            <p:cNvSpPr txBox="1"/>
            <p:nvPr/>
          </p:nvSpPr>
          <p:spPr>
            <a:xfrm>
              <a:off x="4428877" y="3468599"/>
              <a:ext cx="295100" cy="461665"/>
            </a:xfrm>
            <a:prstGeom prst="rect">
              <a:avLst/>
            </a:prstGeom>
            <a:noFill/>
          </p:spPr>
          <p:txBody>
            <a:bodyPr wrap="square" rtlCol="0">
              <a:spAutoFit/>
            </a:bodyPr>
            <a:lstStyle/>
            <a:p>
              <a:pPr algn="ctr"/>
              <a:r>
                <a:rPr lang="en-GB" sz="2400" b="1" dirty="0">
                  <a:solidFill>
                    <a:srgbClr val="87BD31"/>
                  </a:solidFill>
                </a:rPr>
                <a:t>8</a:t>
              </a:r>
            </a:p>
          </p:txBody>
        </p:sp>
        <p:cxnSp>
          <p:nvCxnSpPr>
            <p:cNvPr id="27" name="Straight Connector 26"/>
            <p:cNvCxnSpPr/>
            <p:nvPr/>
          </p:nvCxnSpPr>
          <p:spPr>
            <a:xfrm>
              <a:off x="4428877" y="3871913"/>
              <a:ext cx="2951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4281567" y="3818501"/>
              <a:ext cx="590463" cy="461665"/>
            </a:xfrm>
            <a:prstGeom prst="rect">
              <a:avLst/>
            </a:prstGeom>
            <a:noFill/>
          </p:spPr>
          <p:txBody>
            <a:bodyPr wrap="square" rtlCol="0">
              <a:spAutoFit/>
            </a:bodyPr>
            <a:lstStyle/>
            <a:p>
              <a:pPr algn="ctr"/>
              <a:r>
                <a:rPr lang="en-GB" sz="2400" b="1" dirty="0">
                  <a:solidFill>
                    <a:srgbClr val="87BD31"/>
                  </a:solidFill>
                </a:rPr>
                <a:t>10</a:t>
              </a:r>
            </a:p>
          </p:txBody>
        </p:sp>
      </p:grpSp>
      <p:grpSp>
        <p:nvGrpSpPr>
          <p:cNvPr id="29" name="Group 28"/>
          <p:cNvGrpSpPr/>
          <p:nvPr/>
        </p:nvGrpSpPr>
        <p:grpSpPr>
          <a:xfrm>
            <a:off x="6747987" y="4970120"/>
            <a:ext cx="590463" cy="811567"/>
            <a:chOff x="4281567" y="3468599"/>
            <a:chExt cx="590463" cy="811567"/>
          </a:xfrm>
        </p:grpSpPr>
        <p:sp>
          <p:nvSpPr>
            <p:cNvPr id="30" name="TextBox 29"/>
            <p:cNvSpPr txBox="1"/>
            <p:nvPr/>
          </p:nvSpPr>
          <p:spPr>
            <a:xfrm>
              <a:off x="4428877" y="3468599"/>
              <a:ext cx="295100" cy="461665"/>
            </a:xfrm>
            <a:prstGeom prst="rect">
              <a:avLst/>
            </a:prstGeom>
            <a:noFill/>
          </p:spPr>
          <p:txBody>
            <a:bodyPr wrap="square" rtlCol="0">
              <a:spAutoFit/>
            </a:bodyPr>
            <a:lstStyle/>
            <a:p>
              <a:pPr algn="ctr"/>
              <a:r>
                <a:rPr lang="en-GB" sz="2400" b="1" dirty="0">
                  <a:solidFill>
                    <a:srgbClr val="87BD31"/>
                  </a:solidFill>
                </a:rPr>
                <a:t>4</a:t>
              </a:r>
            </a:p>
          </p:txBody>
        </p:sp>
        <p:cxnSp>
          <p:nvCxnSpPr>
            <p:cNvPr id="31" name="Straight Connector 30"/>
            <p:cNvCxnSpPr/>
            <p:nvPr/>
          </p:nvCxnSpPr>
          <p:spPr>
            <a:xfrm>
              <a:off x="4456585" y="3871913"/>
              <a:ext cx="216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4281567" y="3818501"/>
              <a:ext cx="590463" cy="461665"/>
            </a:xfrm>
            <a:prstGeom prst="rect">
              <a:avLst/>
            </a:prstGeom>
            <a:noFill/>
          </p:spPr>
          <p:txBody>
            <a:bodyPr wrap="square" rtlCol="0">
              <a:spAutoFit/>
            </a:bodyPr>
            <a:lstStyle/>
            <a:p>
              <a:pPr algn="ctr"/>
              <a:r>
                <a:rPr lang="en-GB" sz="2400" b="1" dirty="0">
                  <a:solidFill>
                    <a:srgbClr val="87BD31"/>
                  </a:solidFill>
                </a:rPr>
                <a:t>5</a:t>
              </a:r>
            </a:p>
          </p:txBody>
        </p:sp>
      </p:grpSp>
      <p:grpSp>
        <p:nvGrpSpPr>
          <p:cNvPr id="33" name="Group 32"/>
          <p:cNvGrpSpPr/>
          <p:nvPr/>
        </p:nvGrpSpPr>
        <p:grpSpPr>
          <a:xfrm>
            <a:off x="1112195" y="4863619"/>
            <a:ext cx="2341026" cy="993136"/>
            <a:chOff x="1112195" y="4796470"/>
            <a:chExt cx="2341026" cy="993136"/>
          </a:xfrm>
        </p:grpSpPr>
        <p:grpSp>
          <p:nvGrpSpPr>
            <p:cNvPr id="14" name="Group 13"/>
            <p:cNvGrpSpPr/>
            <p:nvPr/>
          </p:nvGrpSpPr>
          <p:grpSpPr>
            <a:xfrm>
              <a:off x="1112195" y="4799657"/>
              <a:ext cx="606425" cy="420964"/>
              <a:chOff x="1112195" y="4799657"/>
              <a:chExt cx="606425" cy="420964"/>
            </a:xfrm>
          </p:grpSpPr>
          <p:sp>
            <p:nvSpPr>
              <p:cNvPr id="8" name="Oval 7"/>
              <p:cNvSpPr/>
              <p:nvPr/>
            </p:nvSpPr>
            <p:spPr>
              <a:xfrm>
                <a:off x="1208235" y="4799657"/>
                <a:ext cx="421104" cy="420964"/>
              </a:xfrm>
              <a:prstGeom prst="ellipse">
                <a:avLst/>
              </a:prstGeom>
              <a:solidFill>
                <a:srgbClr val="02A6E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112195" y="4829457"/>
                <a:ext cx="606425" cy="369332"/>
              </a:xfrm>
              <a:prstGeom prst="rect">
                <a:avLst/>
              </a:prstGeom>
              <a:noFill/>
            </p:spPr>
            <p:txBody>
              <a:bodyPr wrap="square" rtlCol="0">
                <a:spAutoFit/>
              </a:bodyPr>
              <a:lstStyle/>
              <a:p>
                <a:pPr algn="ctr"/>
                <a:r>
                  <a:rPr lang="en-GB" dirty="0">
                    <a:solidFill>
                      <a:schemeClr val="bg1"/>
                    </a:solidFill>
                  </a:rPr>
                  <a:t>0.1</a:t>
                </a:r>
              </a:p>
            </p:txBody>
          </p:sp>
        </p:grpSp>
        <p:grpSp>
          <p:nvGrpSpPr>
            <p:cNvPr id="40" name="Group 39"/>
            <p:cNvGrpSpPr/>
            <p:nvPr/>
          </p:nvGrpSpPr>
          <p:grpSpPr>
            <a:xfrm>
              <a:off x="1690395" y="4799657"/>
              <a:ext cx="606425" cy="420964"/>
              <a:chOff x="1112195" y="4799657"/>
              <a:chExt cx="606425" cy="420964"/>
            </a:xfrm>
          </p:grpSpPr>
          <p:sp>
            <p:nvSpPr>
              <p:cNvPr id="41" name="Oval 40"/>
              <p:cNvSpPr/>
              <p:nvPr/>
            </p:nvSpPr>
            <p:spPr>
              <a:xfrm>
                <a:off x="1208235" y="4799657"/>
                <a:ext cx="421104" cy="420964"/>
              </a:xfrm>
              <a:prstGeom prst="ellipse">
                <a:avLst/>
              </a:prstGeom>
              <a:solidFill>
                <a:srgbClr val="02A6E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p:cNvSpPr txBox="1"/>
              <p:nvPr/>
            </p:nvSpPr>
            <p:spPr>
              <a:xfrm>
                <a:off x="1112195" y="4829457"/>
                <a:ext cx="606425" cy="369332"/>
              </a:xfrm>
              <a:prstGeom prst="rect">
                <a:avLst/>
              </a:prstGeom>
              <a:noFill/>
            </p:spPr>
            <p:txBody>
              <a:bodyPr wrap="square" rtlCol="0">
                <a:spAutoFit/>
              </a:bodyPr>
              <a:lstStyle/>
              <a:p>
                <a:pPr algn="ctr"/>
                <a:r>
                  <a:rPr lang="en-GB" dirty="0">
                    <a:solidFill>
                      <a:schemeClr val="bg1"/>
                    </a:solidFill>
                  </a:rPr>
                  <a:t>0.1</a:t>
                </a:r>
              </a:p>
            </p:txBody>
          </p:sp>
        </p:grpSp>
        <p:grpSp>
          <p:nvGrpSpPr>
            <p:cNvPr id="43" name="Group 42"/>
            <p:cNvGrpSpPr/>
            <p:nvPr/>
          </p:nvGrpSpPr>
          <p:grpSpPr>
            <a:xfrm>
              <a:off x="2268595" y="4796470"/>
              <a:ext cx="606425" cy="420964"/>
              <a:chOff x="1112195" y="4799657"/>
              <a:chExt cx="606425" cy="420964"/>
            </a:xfrm>
          </p:grpSpPr>
          <p:sp>
            <p:nvSpPr>
              <p:cNvPr id="44" name="Oval 43"/>
              <p:cNvSpPr/>
              <p:nvPr/>
            </p:nvSpPr>
            <p:spPr>
              <a:xfrm>
                <a:off x="1208235" y="4799657"/>
                <a:ext cx="421104" cy="420964"/>
              </a:xfrm>
              <a:prstGeom prst="ellipse">
                <a:avLst/>
              </a:prstGeom>
              <a:solidFill>
                <a:srgbClr val="02A6E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p:cNvSpPr txBox="1"/>
              <p:nvPr/>
            </p:nvSpPr>
            <p:spPr>
              <a:xfrm>
                <a:off x="1112195" y="4829457"/>
                <a:ext cx="606425" cy="369332"/>
              </a:xfrm>
              <a:prstGeom prst="rect">
                <a:avLst/>
              </a:prstGeom>
              <a:noFill/>
            </p:spPr>
            <p:txBody>
              <a:bodyPr wrap="square" rtlCol="0">
                <a:spAutoFit/>
              </a:bodyPr>
              <a:lstStyle/>
              <a:p>
                <a:pPr algn="ctr"/>
                <a:r>
                  <a:rPr lang="en-GB" dirty="0">
                    <a:solidFill>
                      <a:schemeClr val="bg1"/>
                    </a:solidFill>
                  </a:rPr>
                  <a:t>0.1</a:t>
                </a:r>
              </a:p>
            </p:txBody>
          </p:sp>
        </p:grpSp>
        <p:grpSp>
          <p:nvGrpSpPr>
            <p:cNvPr id="46" name="Group 45"/>
            <p:cNvGrpSpPr/>
            <p:nvPr/>
          </p:nvGrpSpPr>
          <p:grpSpPr>
            <a:xfrm>
              <a:off x="2846796" y="4796470"/>
              <a:ext cx="606425" cy="420964"/>
              <a:chOff x="1112195" y="4799657"/>
              <a:chExt cx="606425" cy="420964"/>
            </a:xfrm>
          </p:grpSpPr>
          <p:sp>
            <p:nvSpPr>
              <p:cNvPr id="47" name="Oval 46"/>
              <p:cNvSpPr/>
              <p:nvPr/>
            </p:nvSpPr>
            <p:spPr>
              <a:xfrm>
                <a:off x="1208235" y="4799657"/>
                <a:ext cx="421104" cy="420964"/>
              </a:xfrm>
              <a:prstGeom prst="ellipse">
                <a:avLst/>
              </a:prstGeom>
              <a:solidFill>
                <a:srgbClr val="02A6E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p:cNvSpPr txBox="1"/>
              <p:nvPr/>
            </p:nvSpPr>
            <p:spPr>
              <a:xfrm>
                <a:off x="1112195" y="4829457"/>
                <a:ext cx="606425" cy="369332"/>
              </a:xfrm>
              <a:prstGeom prst="rect">
                <a:avLst/>
              </a:prstGeom>
              <a:noFill/>
            </p:spPr>
            <p:txBody>
              <a:bodyPr wrap="square" rtlCol="0">
                <a:spAutoFit/>
              </a:bodyPr>
              <a:lstStyle/>
              <a:p>
                <a:pPr algn="ctr"/>
                <a:r>
                  <a:rPr lang="en-GB" dirty="0">
                    <a:solidFill>
                      <a:schemeClr val="bg1"/>
                    </a:solidFill>
                  </a:rPr>
                  <a:t>0.1</a:t>
                </a:r>
              </a:p>
            </p:txBody>
          </p:sp>
        </p:grpSp>
        <p:grpSp>
          <p:nvGrpSpPr>
            <p:cNvPr id="49" name="Group 48"/>
            <p:cNvGrpSpPr/>
            <p:nvPr/>
          </p:nvGrpSpPr>
          <p:grpSpPr>
            <a:xfrm>
              <a:off x="1112195" y="5368642"/>
              <a:ext cx="606425" cy="420964"/>
              <a:chOff x="1112195" y="4799657"/>
              <a:chExt cx="606425" cy="420964"/>
            </a:xfrm>
          </p:grpSpPr>
          <p:sp>
            <p:nvSpPr>
              <p:cNvPr id="50" name="Oval 49"/>
              <p:cNvSpPr/>
              <p:nvPr/>
            </p:nvSpPr>
            <p:spPr>
              <a:xfrm>
                <a:off x="1208235" y="4799657"/>
                <a:ext cx="421104" cy="420964"/>
              </a:xfrm>
              <a:prstGeom prst="ellipse">
                <a:avLst/>
              </a:prstGeom>
              <a:solidFill>
                <a:srgbClr val="02A6E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TextBox 50"/>
              <p:cNvSpPr txBox="1"/>
              <p:nvPr/>
            </p:nvSpPr>
            <p:spPr>
              <a:xfrm>
                <a:off x="1112195" y="4829457"/>
                <a:ext cx="606425" cy="369332"/>
              </a:xfrm>
              <a:prstGeom prst="rect">
                <a:avLst/>
              </a:prstGeom>
              <a:noFill/>
            </p:spPr>
            <p:txBody>
              <a:bodyPr wrap="square" rtlCol="0">
                <a:spAutoFit/>
              </a:bodyPr>
              <a:lstStyle/>
              <a:p>
                <a:pPr algn="ctr"/>
                <a:r>
                  <a:rPr lang="en-GB" dirty="0">
                    <a:solidFill>
                      <a:schemeClr val="bg1"/>
                    </a:solidFill>
                  </a:rPr>
                  <a:t>0.1</a:t>
                </a:r>
              </a:p>
            </p:txBody>
          </p:sp>
        </p:grpSp>
        <p:grpSp>
          <p:nvGrpSpPr>
            <p:cNvPr id="52" name="Group 51"/>
            <p:cNvGrpSpPr/>
            <p:nvPr/>
          </p:nvGrpSpPr>
          <p:grpSpPr>
            <a:xfrm>
              <a:off x="1690395" y="5368642"/>
              <a:ext cx="606425" cy="420964"/>
              <a:chOff x="1112195" y="4799657"/>
              <a:chExt cx="606425" cy="420964"/>
            </a:xfrm>
          </p:grpSpPr>
          <p:sp>
            <p:nvSpPr>
              <p:cNvPr id="53" name="Oval 52"/>
              <p:cNvSpPr/>
              <p:nvPr/>
            </p:nvSpPr>
            <p:spPr>
              <a:xfrm>
                <a:off x="1208235" y="4799657"/>
                <a:ext cx="421104" cy="420964"/>
              </a:xfrm>
              <a:prstGeom prst="ellipse">
                <a:avLst/>
              </a:prstGeom>
              <a:solidFill>
                <a:srgbClr val="02A6E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TextBox 53"/>
              <p:cNvSpPr txBox="1"/>
              <p:nvPr/>
            </p:nvSpPr>
            <p:spPr>
              <a:xfrm>
                <a:off x="1112195" y="4829457"/>
                <a:ext cx="606425" cy="369332"/>
              </a:xfrm>
              <a:prstGeom prst="rect">
                <a:avLst/>
              </a:prstGeom>
              <a:noFill/>
            </p:spPr>
            <p:txBody>
              <a:bodyPr wrap="square" rtlCol="0">
                <a:spAutoFit/>
              </a:bodyPr>
              <a:lstStyle/>
              <a:p>
                <a:pPr algn="ctr"/>
                <a:r>
                  <a:rPr lang="en-GB" dirty="0">
                    <a:solidFill>
                      <a:schemeClr val="bg1"/>
                    </a:solidFill>
                  </a:rPr>
                  <a:t>0.1</a:t>
                </a:r>
              </a:p>
            </p:txBody>
          </p:sp>
        </p:grpSp>
        <p:grpSp>
          <p:nvGrpSpPr>
            <p:cNvPr id="55" name="Group 54"/>
            <p:cNvGrpSpPr/>
            <p:nvPr/>
          </p:nvGrpSpPr>
          <p:grpSpPr>
            <a:xfrm>
              <a:off x="2268595" y="5365455"/>
              <a:ext cx="606425" cy="420964"/>
              <a:chOff x="1112195" y="4799657"/>
              <a:chExt cx="606425" cy="420964"/>
            </a:xfrm>
          </p:grpSpPr>
          <p:sp>
            <p:nvSpPr>
              <p:cNvPr id="56" name="Oval 55"/>
              <p:cNvSpPr/>
              <p:nvPr/>
            </p:nvSpPr>
            <p:spPr>
              <a:xfrm>
                <a:off x="1208235" y="4799657"/>
                <a:ext cx="421104" cy="420964"/>
              </a:xfrm>
              <a:prstGeom prst="ellipse">
                <a:avLst/>
              </a:prstGeom>
              <a:solidFill>
                <a:srgbClr val="02A6E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TextBox 56"/>
              <p:cNvSpPr txBox="1"/>
              <p:nvPr/>
            </p:nvSpPr>
            <p:spPr>
              <a:xfrm>
                <a:off x="1112195" y="4829457"/>
                <a:ext cx="606425" cy="369332"/>
              </a:xfrm>
              <a:prstGeom prst="rect">
                <a:avLst/>
              </a:prstGeom>
              <a:noFill/>
            </p:spPr>
            <p:txBody>
              <a:bodyPr wrap="square" rtlCol="0">
                <a:spAutoFit/>
              </a:bodyPr>
              <a:lstStyle/>
              <a:p>
                <a:pPr algn="ctr"/>
                <a:r>
                  <a:rPr lang="en-GB" dirty="0">
                    <a:solidFill>
                      <a:schemeClr val="bg1"/>
                    </a:solidFill>
                  </a:rPr>
                  <a:t>0.1</a:t>
                </a:r>
              </a:p>
            </p:txBody>
          </p:sp>
        </p:grpSp>
        <p:grpSp>
          <p:nvGrpSpPr>
            <p:cNvPr id="58" name="Group 57"/>
            <p:cNvGrpSpPr/>
            <p:nvPr/>
          </p:nvGrpSpPr>
          <p:grpSpPr>
            <a:xfrm>
              <a:off x="2846796" y="5365455"/>
              <a:ext cx="606425" cy="420964"/>
              <a:chOff x="1112195" y="4799657"/>
              <a:chExt cx="606425" cy="420964"/>
            </a:xfrm>
          </p:grpSpPr>
          <p:sp>
            <p:nvSpPr>
              <p:cNvPr id="59" name="Oval 58"/>
              <p:cNvSpPr/>
              <p:nvPr/>
            </p:nvSpPr>
            <p:spPr>
              <a:xfrm>
                <a:off x="1208235" y="4799657"/>
                <a:ext cx="421104" cy="420964"/>
              </a:xfrm>
              <a:prstGeom prst="ellipse">
                <a:avLst/>
              </a:prstGeom>
              <a:solidFill>
                <a:srgbClr val="02A6E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TextBox 59"/>
              <p:cNvSpPr txBox="1"/>
              <p:nvPr/>
            </p:nvSpPr>
            <p:spPr>
              <a:xfrm>
                <a:off x="1112195" y="4829457"/>
                <a:ext cx="606425" cy="369332"/>
              </a:xfrm>
              <a:prstGeom prst="rect">
                <a:avLst/>
              </a:prstGeom>
              <a:noFill/>
            </p:spPr>
            <p:txBody>
              <a:bodyPr wrap="square" rtlCol="0">
                <a:spAutoFit/>
              </a:bodyPr>
              <a:lstStyle/>
              <a:p>
                <a:pPr algn="ctr"/>
                <a:r>
                  <a:rPr lang="en-GB" dirty="0">
                    <a:solidFill>
                      <a:schemeClr val="bg1"/>
                    </a:solidFill>
                  </a:rPr>
                  <a:t>0.1</a:t>
                </a:r>
              </a:p>
            </p:txBody>
          </p:sp>
        </p:grpSp>
      </p:grpSp>
    </p:spTree>
    <p:extLst>
      <p:ext uri="{BB962C8B-B14F-4D97-AF65-F5344CB8AC3E}">
        <p14:creationId xmlns:p14="http://schemas.microsoft.com/office/powerpoint/2010/main" val="2302579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2" cstate="print">
            <a:extLst>
              <a:ext uri="{28A0092B-C50C-407E-A947-70E740481C1C}">
                <a14:useLocalDpi xmlns:a14="http://schemas.microsoft.com/office/drawing/2010/main" val="0"/>
              </a:ext>
            </a:extLst>
          </a:blip>
          <a:srcRect t="11603"/>
          <a:stretch/>
        </p:blipFill>
        <p:spPr>
          <a:xfrm>
            <a:off x="539750" y="1232955"/>
            <a:ext cx="8064500" cy="5040846"/>
          </a:xfrm>
          <a:prstGeom prst="rect">
            <a:avLst/>
          </a:prstGeom>
        </p:spPr>
      </p:pic>
      <p:pic>
        <p:nvPicPr>
          <p:cNvPr id="70" name="Picture 69"/>
          <p:cNvPicPr>
            <a:picLocks noChangeAspect="1"/>
          </p:cNvPicPr>
          <p:nvPr/>
        </p:nvPicPr>
        <p:blipFill rotWithShape="1">
          <a:blip r:embed="rId3" cstate="print">
            <a:extLst>
              <a:ext uri="{28A0092B-C50C-407E-A947-70E740481C1C}">
                <a14:useLocalDpi xmlns:a14="http://schemas.microsoft.com/office/drawing/2010/main" val="0"/>
              </a:ext>
            </a:extLst>
          </a:blip>
          <a:srcRect r="-170"/>
          <a:stretch/>
        </p:blipFill>
        <p:spPr>
          <a:xfrm>
            <a:off x="678886" y="2026922"/>
            <a:ext cx="7575286" cy="5363589"/>
          </a:xfrm>
          <a:prstGeom prst="rect">
            <a:avLst/>
          </a:prstGeom>
          <a:effectLst>
            <a:outerShdw blurRad="25400" dist="38100" dir="13320000" algn="ctr" rotWithShape="0">
              <a:srgbClr val="000000">
                <a:alpha val="14000"/>
              </a:srgbClr>
            </a:outerShdw>
          </a:effectLst>
        </p:spPr>
      </p:pic>
      <p:sp>
        <p:nvSpPr>
          <p:cNvPr id="97" name="Rectangle 96"/>
          <p:cNvSpPr/>
          <p:nvPr/>
        </p:nvSpPr>
        <p:spPr>
          <a:xfrm>
            <a:off x="2904466"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457037"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Decimals as Fractions</a:t>
            </a:r>
          </a:p>
        </p:txBody>
      </p:sp>
      <p:cxnSp>
        <p:nvCxnSpPr>
          <p:cNvPr id="103" name="Straight Connector 102"/>
          <p:cNvCxnSpPr/>
          <p:nvPr/>
        </p:nvCxnSpPr>
        <p:spPr>
          <a:xfrm>
            <a:off x="290446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539750" y="1227295"/>
            <a:ext cx="8064500" cy="760900"/>
            <a:chOff x="539750" y="1227295"/>
            <a:chExt cx="8064500" cy="760900"/>
          </a:xfrm>
        </p:grpSpPr>
        <p:sp>
          <p:nvSpPr>
            <p:cNvPr id="7" name="Pentagon 6"/>
            <p:cNvSpPr/>
            <p:nvPr/>
          </p:nvSpPr>
          <p:spPr>
            <a:xfrm rot="5400000">
              <a:off x="4191550" y="-2424505"/>
              <a:ext cx="760900" cy="8064500"/>
            </a:xfrm>
            <a:prstGeom prst="homePlate">
              <a:avLst>
                <a:gd name="adj" fmla="val 21552"/>
              </a:avLst>
            </a:prstGeom>
            <a:solidFill>
              <a:srgbClr val="02A6E5"/>
            </a:solidFill>
            <a:ln>
              <a:noFill/>
            </a:ln>
            <a:effectLst>
              <a:outerShdw dist="381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25675" y="1244835"/>
              <a:ext cx="7520730" cy="646331"/>
            </a:xfrm>
            <a:prstGeom prst="rect">
              <a:avLst/>
            </a:prstGeom>
          </p:spPr>
          <p:txBody>
            <a:bodyPr wrap="square">
              <a:spAutoFit/>
            </a:bodyPr>
            <a:lstStyle/>
            <a:p>
              <a:pPr algn="ctr"/>
              <a:r>
                <a:rPr lang="en-GB" dirty="0">
                  <a:solidFill>
                    <a:schemeClr val="bg1"/>
                  </a:solidFill>
                </a:rPr>
                <a:t>Complete the table with the correct equivalences between the fractions and decimals that are shown. </a:t>
              </a:r>
            </a:p>
          </p:txBody>
        </p:sp>
      </p:grpSp>
      <p:grpSp>
        <p:nvGrpSpPr>
          <p:cNvPr id="18" name="Group 17"/>
          <p:cNvGrpSpPr/>
          <p:nvPr/>
        </p:nvGrpSpPr>
        <p:grpSpPr>
          <a:xfrm>
            <a:off x="3368415" y="2486271"/>
            <a:ext cx="2480594" cy="804296"/>
            <a:chOff x="2066882" y="2744201"/>
            <a:chExt cx="2480594" cy="804296"/>
          </a:xfrm>
        </p:grpSpPr>
        <p:grpSp>
          <p:nvGrpSpPr>
            <p:cNvPr id="62" name="Group 61"/>
            <p:cNvGrpSpPr/>
            <p:nvPr/>
          </p:nvGrpSpPr>
          <p:grpSpPr>
            <a:xfrm>
              <a:off x="2066882" y="2744201"/>
              <a:ext cx="829367" cy="461665"/>
              <a:chOff x="4051629" y="3468599"/>
              <a:chExt cx="829367" cy="461665"/>
            </a:xfrm>
          </p:grpSpPr>
          <p:sp>
            <p:nvSpPr>
              <p:cNvPr id="63" name="TextBox 62"/>
              <p:cNvSpPr txBox="1"/>
              <p:nvPr/>
            </p:nvSpPr>
            <p:spPr>
              <a:xfrm>
                <a:off x="4051629" y="3468599"/>
                <a:ext cx="829367" cy="461665"/>
              </a:xfrm>
              <a:prstGeom prst="rect">
                <a:avLst/>
              </a:prstGeom>
              <a:noFill/>
            </p:spPr>
            <p:txBody>
              <a:bodyPr wrap="square" rtlCol="0">
                <a:spAutoFit/>
              </a:bodyPr>
              <a:lstStyle/>
              <a:p>
                <a:pPr algn="ctr"/>
                <a:r>
                  <a:rPr lang="en-GB" sz="2400" dirty="0"/>
                  <a:t>90</a:t>
                </a:r>
              </a:p>
            </p:txBody>
          </p:sp>
          <p:cxnSp>
            <p:nvCxnSpPr>
              <p:cNvPr id="64" name="Straight Connector 63"/>
              <p:cNvCxnSpPr/>
              <p:nvPr/>
            </p:nvCxnSpPr>
            <p:spPr>
              <a:xfrm>
                <a:off x="4244152" y="3871913"/>
                <a:ext cx="468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 name="TextBox 12"/>
            <p:cNvSpPr txBox="1"/>
            <p:nvPr/>
          </p:nvSpPr>
          <p:spPr>
            <a:xfrm>
              <a:off x="2817634" y="2911882"/>
              <a:ext cx="405221" cy="461665"/>
            </a:xfrm>
            <a:prstGeom prst="rect">
              <a:avLst/>
            </a:prstGeom>
            <a:noFill/>
          </p:spPr>
          <p:txBody>
            <a:bodyPr wrap="square" rtlCol="0">
              <a:spAutoFit/>
            </a:bodyPr>
            <a:lstStyle/>
            <a:p>
              <a:r>
                <a:rPr lang="en-GB" sz="2400" dirty="0"/>
                <a:t>=</a:t>
              </a:r>
            </a:p>
          </p:txBody>
        </p:sp>
        <p:grpSp>
          <p:nvGrpSpPr>
            <p:cNvPr id="71" name="Group 70"/>
            <p:cNvGrpSpPr/>
            <p:nvPr/>
          </p:nvGrpSpPr>
          <p:grpSpPr>
            <a:xfrm>
              <a:off x="3079104" y="3086832"/>
              <a:ext cx="590463" cy="461665"/>
              <a:chOff x="4281567" y="3818501"/>
              <a:chExt cx="590463" cy="461665"/>
            </a:xfrm>
          </p:grpSpPr>
          <p:cxnSp>
            <p:nvCxnSpPr>
              <p:cNvPr id="73" name="Straight Connector 72"/>
              <p:cNvCxnSpPr/>
              <p:nvPr/>
            </p:nvCxnSpPr>
            <p:spPr>
              <a:xfrm>
                <a:off x="4428877" y="3871913"/>
                <a:ext cx="2951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4281567" y="3818501"/>
                <a:ext cx="590463" cy="461665"/>
              </a:xfrm>
              <a:prstGeom prst="rect">
                <a:avLst/>
              </a:prstGeom>
              <a:noFill/>
            </p:spPr>
            <p:txBody>
              <a:bodyPr wrap="square" rtlCol="0">
                <a:spAutoFit/>
              </a:bodyPr>
              <a:lstStyle/>
              <a:p>
                <a:pPr algn="ctr"/>
                <a:r>
                  <a:rPr lang="en-GB" sz="2400" dirty="0"/>
                  <a:t>10</a:t>
                </a:r>
              </a:p>
            </p:txBody>
          </p:sp>
        </p:grpSp>
        <p:sp>
          <p:nvSpPr>
            <p:cNvPr id="75" name="TextBox 74"/>
            <p:cNvSpPr txBox="1"/>
            <p:nvPr/>
          </p:nvSpPr>
          <p:spPr>
            <a:xfrm>
              <a:off x="3560459" y="2897506"/>
              <a:ext cx="405221" cy="461665"/>
            </a:xfrm>
            <a:prstGeom prst="rect">
              <a:avLst/>
            </a:prstGeom>
            <a:noFill/>
          </p:spPr>
          <p:txBody>
            <a:bodyPr wrap="square" rtlCol="0">
              <a:spAutoFit/>
            </a:bodyPr>
            <a:lstStyle/>
            <a:p>
              <a:r>
                <a:rPr lang="en-GB" sz="2400" dirty="0"/>
                <a:t>=</a:t>
              </a:r>
            </a:p>
          </p:txBody>
        </p:sp>
        <p:sp>
          <p:nvSpPr>
            <p:cNvPr id="76" name="TextBox 75"/>
            <p:cNvSpPr txBox="1"/>
            <p:nvPr/>
          </p:nvSpPr>
          <p:spPr>
            <a:xfrm>
              <a:off x="3853324" y="2826449"/>
              <a:ext cx="694152" cy="461665"/>
            </a:xfrm>
            <a:prstGeom prst="rect">
              <a:avLst/>
            </a:prstGeom>
            <a:noFill/>
          </p:spPr>
          <p:txBody>
            <a:bodyPr wrap="square" rtlCol="0">
              <a:spAutoFit/>
            </a:bodyPr>
            <a:lstStyle/>
            <a:p>
              <a:r>
                <a:rPr lang="en-GB" sz="2400" dirty="0"/>
                <a:t>0.9</a:t>
              </a:r>
            </a:p>
          </p:txBody>
        </p:sp>
      </p:grpSp>
      <p:sp>
        <p:nvSpPr>
          <p:cNvPr id="80" name="TextBox 79"/>
          <p:cNvSpPr txBox="1"/>
          <p:nvPr/>
        </p:nvSpPr>
        <p:spPr>
          <a:xfrm>
            <a:off x="3395783" y="2831773"/>
            <a:ext cx="786039" cy="461665"/>
          </a:xfrm>
          <a:prstGeom prst="rect">
            <a:avLst/>
          </a:prstGeom>
          <a:noFill/>
        </p:spPr>
        <p:txBody>
          <a:bodyPr wrap="square" rtlCol="0">
            <a:spAutoFit/>
          </a:bodyPr>
          <a:lstStyle/>
          <a:p>
            <a:pPr algn="ctr"/>
            <a:r>
              <a:rPr lang="en-GB" sz="2400" b="1" dirty="0">
                <a:solidFill>
                  <a:srgbClr val="87BD31"/>
                </a:solidFill>
              </a:rPr>
              <a:t>100</a:t>
            </a:r>
          </a:p>
        </p:txBody>
      </p:sp>
      <p:sp>
        <p:nvSpPr>
          <p:cNvPr id="81" name="TextBox 80"/>
          <p:cNvSpPr txBox="1"/>
          <p:nvPr/>
        </p:nvSpPr>
        <p:spPr>
          <a:xfrm>
            <a:off x="4426888" y="2475709"/>
            <a:ext cx="487080" cy="461665"/>
          </a:xfrm>
          <a:prstGeom prst="rect">
            <a:avLst/>
          </a:prstGeom>
          <a:noFill/>
        </p:spPr>
        <p:txBody>
          <a:bodyPr wrap="square" rtlCol="0">
            <a:spAutoFit/>
          </a:bodyPr>
          <a:lstStyle/>
          <a:p>
            <a:pPr algn="ctr"/>
            <a:r>
              <a:rPr lang="en-GB" sz="2400" b="1" dirty="0">
                <a:solidFill>
                  <a:srgbClr val="87BD31"/>
                </a:solidFill>
              </a:rPr>
              <a:t>9</a:t>
            </a:r>
          </a:p>
        </p:txBody>
      </p:sp>
      <p:cxnSp>
        <p:nvCxnSpPr>
          <p:cNvPr id="34" name="Straight Connector 33"/>
          <p:cNvCxnSpPr/>
          <p:nvPr/>
        </p:nvCxnSpPr>
        <p:spPr>
          <a:xfrm>
            <a:off x="1208235" y="3429000"/>
            <a:ext cx="655464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2" name="Group 81"/>
          <p:cNvGrpSpPr/>
          <p:nvPr/>
        </p:nvGrpSpPr>
        <p:grpSpPr>
          <a:xfrm>
            <a:off x="3476339" y="3757501"/>
            <a:ext cx="2879207" cy="722048"/>
            <a:chOff x="2192293" y="2826449"/>
            <a:chExt cx="2879207" cy="722048"/>
          </a:xfrm>
        </p:grpSpPr>
        <p:cxnSp>
          <p:nvCxnSpPr>
            <p:cNvPr id="91" name="Straight Connector 90"/>
            <p:cNvCxnSpPr/>
            <p:nvPr/>
          </p:nvCxnSpPr>
          <p:spPr>
            <a:xfrm>
              <a:off x="2192293" y="3147515"/>
              <a:ext cx="57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84" name="TextBox 83"/>
            <p:cNvSpPr txBox="1"/>
            <p:nvPr/>
          </p:nvSpPr>
          <p:spPr>
            <a:xfrm>
              <a:off x="2817634" y="2911882"/>
              <a:ext cx="405221" cy="461665"/>
            </a:xfrm>
            <a:prstGeom prst="rect">
              <a:avLst/>
            </a:prstGeom>
            <a:noFill/>
          </p:spPr>
          <p:txBody>
            <a:bodyPr wrap="square" rtlCol="0">
              <a:spAutoFit/>
            </a:bodyPr>
            <a:lstStyle/>
            <a:p>
              <a:r>
                <a:rPr lang="en-GB" sz="2400" dirty="0"/>
                <a:t>=</a:t>
              </a:r>
            </a:p>
          </p:txBody>
        </p:sp>
        <p:grpSp>
          <p:nvGrpSpPr>
            <p:cNvPr id="85" name="Group 84"/>
            <p:cNvGrpSpPr/>
            <p:nvPr/>
          </p:nvGrpSpPr>
          <p:grpSpPr>
            <a:xfrm>
              <a:off x="3079104" y="3086832"/>
              <a:ext cx="590463" cy="461665"/>
              <a:chOff x="4281567" y="3818501"/>
              <a:chExt cx="590463" cy="461665"/>
            </a:xfrm>
          </p:grpSpPr>
          <p:cxnSp>
            <p:nvCxnSpPr>
              <p:cNvPr id="88" name="Straight Connector 87"/>
              <p:cNvCxnSpPr/>
              <p:nvPr/>
            </p:nvCxnSpPr>
            <p:spPr>
              <a:xfrm>
                <a:off x="4428877" y="3871913"/>
                <a:ext cx="2951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89" name="TextBox 88"/>
              <p:cNvSpPr txBox="1"/>
              <p:nvPr/>
            </p:nvSpPr>
            <p:spPr>
              <a:xfrm>
                <a:off x="4281567" y="3818501"/>
                <a:ext cx="590463" cy="461665"/>
              </a:xfrm>
              <a:prstGeom prst="rect">
                <a:avLst/>
              </a:prstGeom>
              <a:noFill/>
            </p:spPr>
            <p:txBody>
              <a:bodyPr wrap="square" rtlCol="0">
                <a:spAutoFit/>
              </a:bodyPr>
              <a:lstStyle/>
              <a:p>
                <a:pPr algn="ctr"/>
                <a:r>
                  <a:rPr lang="en-GB" sz="2400" dirty="0"/>
                  <a:t>8</a:t>
                </a:r>
              </a:p>
            </p:txBody>
          </p:sp>
        </p:grpSp>
        <p:sp>
          <p:nvSpPr>
            <p:cNvPr id="86" name="TextBox 85"/>
            <p:cNvSpPr txBox="1"/>
            <p:nvPr/>
          </p:nvSpPr>
          <p:spPr>
            <a:xfrm>
              <a:off x="3560459" y="2897506"/>
              <a:ext cx="405221" cy="461665"/>
            </a:xfrm>
            <a:prstGeom prst="rect">
              <a:avLst/>
            </a:prstGeom>
            <a:noFill/>
          </p:spPr>
          <p:txBody>
            <a:bodyPr wrap="square" rtlCol="0">
              <a:spAutoFit/>
            </a:bodyPr>
            <a:lstStyle/>
            <a:p>
              <a:r>
                <a:rPr lang="en-GB" sz="2400" dirty="0"/>
                <a:t>=</a:t>
              </a:r>
            </a:p>
          </p:txBody>
        </p:sp>
        <p:sp>
          <p:nvSpPr>
            <p:cNvPr id="87" name="TextBox 86"/>
            <p:cNvSpPr txBox="1"/>
            <p:nvPr/>
          </p:nvSpPr>
          <p:spPr>
            <a:xfrm>
              <a:off x="3853323" y="2826449"/>
              <a:ext cx="1218177" cy="461665"/>
            </a:xfrm>
            <a:prstGeom prst="rect">
              <a:avLst/>
            </a:prstGeom>
            <a:noFill/>
          </p:spPr>
          <p:txBody>
            <a:bodyPr wrap="square" rtlCol="0">
              <a:spAutoFit/>
            </a:bodyPr>
            <a:lstStyle/>
            <a:p>
              <a:r>
                <a:rPr lang="en-GB" sz="2400" dirty="0"/>
                <a:t>0.125</a:t>
              </a:r>
            </a:p>
          </p:txBody>
        </p:sp>
      </p:grpSp>
      <p:sp>
        <p:nvSpPr>
          <p:cNvPr id="92" name="TextBox 91"/>
          <p:cNvSpPr txBox="1"/>
          <p:nvPr/>
        </p:nvSpPr>
        <p:spPr>
          <a:xfrm>
            <a:off x="3302795" y="4020755"/>
            <a:ext cx="923592" cy="461665"/>
          </a:xfrm>
          <a:prstGeom prst="rect">
            <a:avLst/>
          </a:prstGeom>
          <a:noFill/>
        </p:spPr>
        <p:txBody>
          <a:bodyPr wrap="square" rtlCol="0">
            <a:spAutoFit/>
          </a:bodyPr>
          <a:lstStyle/>
          <a:p>
            <a:pPr algn="ctr"/>
            <a:r>
              <a:rPr lang="en-GB" sz="2400" b="1" dirty="0">
                <a:solidFill>
                  <a:srgbClr val="87BD31"/>
                </a:solidFill>
              </a:rPr>
              <a:t>1000</a:t>
            </a:r>
          </a:p>
        </p:txBody>
      </p:sp>
      <p:sp>
        <p:nvSpPr>
          <p:cNvPr id="93" name="TextBox 92"/>
          <p:cNvSpPr txBox="1"/>
          <p:nvPr/>
        </p:nvSpPr>
        <p:spPr>
          <a:xfrm>
            <a:off x="4409401" y="3664691"/>
            <a:ext cx="487080" cy="461665"/>
          </a:xfrm>
          <a:prstGeom prst="rect">
            <a:avLst/>
          </a:prstGeom>
          <a:noFill/>
        </p:spPr>
        <p:txBody>
          <a:bodyPr wrap="square" rtlCol="0">
            <a:spAutoFit/>
          </a:bodyPr>
          <a:lstStyle/>
          <a:p>
            <a:pPr algn="ctr"/>
            <a:r>
              <a:rPr lang="en-GB" sz="2400" b="1" dirty="0">
                <a:solidFill>
                  <a:srgbClr val="87BD31"/>
                </a:solidFill>
              </a:rPr>
              <a:t>1</a:t>
            </a:r>
          </a:p>
        </p:txBody>
      </p:sp>
      <p:sp>
        <p:nvSpPr>
          <p:cNvPr id="94" name="TextBox 93"/>
          <p:cNvSpPr txBox="1"/>
          <p:nvPr/>
        </p:nvSpPr>
        <p:spPr>
          <a:xfrm>
            <a:off x="3350928" y="3665728"/>
            <a:ext cx="829367" cy="461665"/>
          </a:xfrm>
          <a:prstGeom prst="rect">
            <a:avLst/>
          </a:prstGeom>
          <a:noFill/>
        </p:spPr>
        <p:txBody>
          <a:bodyPr wrap="square" rtlCol="0">
            <a:spAutoFit/>
          </a:bodyPr>
          <a:lstStyle/>
          <a:p>
            <a:pPr algn="ctr"/>
            <a:r>
              <a:rPr lang="en-GB" sz="2400" dirty="0"/>
              <a:t>125</a:t>
            </a:r>
          </a:p>
        </p:txBody>
      </p:sp>
      <p:cxnSp>
        <p:nvCxnSpPr>
          <p:cNvPr id="98" name="Straight Connector 97"/>
          <p:cNvCxnSpPr/>
          <p:nvPr/>
        </p:nvCxnSpPr>
        <p:spPr>
          <a:xfrm>
            <a:off x="1250627" y="4708716"/>
            <a:ext cx="655464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99" name="Group 98"/>
          <p:cNvGrpSpPr/>
          <p:nvPr/>
        </p:nvGrpSpPr>
        <p:grpSpPr>
          <a:xfrm>
            <a:off x="3467685" y="5091795"/>
            <a:ext cx="2288071" cy="722048"/>
            <a:chOff x="2259405" y="2826449"/>
            <a:chExt cx="2288071" cy="722048"/>
          </a:xfrm>
        </p:grpSpPr>
        <p:cxnSp>
          <p:nvCxnSpPr>
            <p:cNvPr id="100" name="Straight Connector 99"/>
            <p:cNvCxnSpPr/>
            <p:nvPr/>
          </p:nvCxnSpPr>
          <p:spPr>
            <a:xfrm>
              <a:off x="2259405" y="3147515"/>
              <a:ext cx="468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1" name="TextBox 100"/>
            <p:cNvSpPr txBox="1"/>
            <p:nvPr/>
          </p:nvSpPr>
          <p:spPr>
            <a:xfrm>
              <a:off x="2817634" y="2911882"/>
              <a:ext cx="405221" cy="461665"/>
            </a:xfrm>
            <a:prstGeom prst="rect">
              <a:avLst/>
            </a:prstGeom>
            <a:noFill/>
          </p:spPr>
          <p:txBody>
            <a:bodyPr wrap="square" rtlCol="0">
              <a:spAutoFit/>
            </a:bodyPr>
            <a:lstStyle/>
            <a:p>
              <a:r>
                <a:rPr lang="en-GB" sz="2400" dirty="0"/>
                <a:t>=</a:t>
              </a:r>
            </a:p>
          </p:txBody>
        </p:sp>
        <p:grpSp>
          <p:nvGrpSpPr>
            <p:cNvPr id="102" name="Group 101"/>
            <p:cNvGrpSpPr/>
            <p:nvPr/>
          </p:nvGrpSpPr>
          <p:grpSpPr>
            <a:xfrm>
              <a:off x="3079104" y="3086832"/>
              <a:ext cx="590463" cy="461665"/>
              <a:chOff x="4281567" y="3818501"/>
              <a:chExt cx="590463" cy="461665"/>
            </a:xfrm>
          </p:grpSpPr>
          <p:cxnSp>
            <p:nvCxnSpPr>
              <p:cNvPr id="106" name="Straight Connector 105"/>
              <p:cNvCxnSpPr/>
              <p:nvPr/>
            </p:nvCxnSpPr>
            <p:spPr>
              <a:xfrm>
                <a:off x="4428877" y="3871913"/>
                <a:ext cx="2951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7" name="TextBox 106"/>
              <p:cNvSpPr txBox="1"/>
              <p:nvPr/>
            </p:nvSpPr>
            <p:spPr>
              <a:xfrm>
                <a:off x="4281567" y="3818501"/>
                <a:ext cx="590463" cy="461665"/>
              </a:xfrm>
              <a:prstGeom prst="rect">
                <a:avLst/>
              </a:prstGeom>
              <a:noFill/>
            </p:spPr>
            <p:txBody>
              <a:bodyPr wrap="square" rtlCol="0">
                <a:spAutoFit/>
              </a:bodyPr>
              <a:lstStyle/>
              <a:p>
                <a:pPr algn="ctr"/>
                <a:r>
                  <a:rPr lang="en-GB" sz="2400" dirty="0"/>
                  <a:t>5</a:t>
                </a:r>
              </a:p>
            </p:txBody>
          </p:sp>
        </p:grpSp>
        <p:sp>
          <p:nvSpPr>
            <p:cNvPr id="104" name="TextBox 103"/>
            <p:cNvSpPr txBox="1"/>
            <p:nvPr/>
          </p:nvSpPr>
          <p:spPr>
            <a:xfrm>
              <a:off x="3560459" y="2897506"/>
              <a:ext cx="405221" cy="461665"/>
            </a:xfrm>
            <a:prstGeom prst="rect">
              <a:avLst/>
            </a:prstGeom>
            <a:noFill/>
          </p:spPr>
          <p:txBody>
            <a:bodyPr wrap="square" rtlCol="0">
              <a:spAutoFit/>
            </a:bodyPr>
            <a:lstStyle/>
            <a:p>
              <a:r>
                <a:rPr lang="en-GB" sz="2400" dirty="0"/>
                <a:t>=</a:t>
              </a:r>
            </a:p>
          </p:txBody>
        </p:sp>
        <p:sp>
          <p:nvSpPr>
            <p:cNvPr id="105" name="TextBox 104"/>
            <p:cNvSpPr txBox="1"/>
            <p:nvPr/>
          </p:nvSpPr>
          <p:spPr>
            <a:xfrm>
              <a:off x="3853324" y="2826449"/>
              <a:ext cx="694152" cy="461665"/>
            </a:xfrm>
            <a:prstGeom prst="rect">
              <a:avLst/>
            </a:prstGeom>
            <a:noFill/>
          </p:spPr>
          <p:txBody>
            <a:bodyPr wrap="square" rtlCol="0">
              <a:spAutoFit/>
            </a:bodyPr>
            <a:lstStyle/>
            <a:p>
              <a:r>
                <a:rPr lang="en-GB" sz="2400" dirty="0"/>
                <a:t>0.</a:t>
              </a:r>
            </a:p>
          </p:txBody>
        </p:sp>
      </p:grpSp>
      <p:sp>
        <p:nvSpPr>
          <p:cNvPr id="108" name="TextBox 107"/>
          <p:cNvSpPr txBox="1"/>
          <p:nvPr/>
        </p:nvSpPr>
        <p:spPr>
          <a:xfrm>
            <a:off x="3302530" y="5355049"/>
            <a:ext cx="786039" cy="461665"/>
          </a:xfrm>
          <a:prstGeom prst="rect">
            <a:avLst/>
          </a:prstGeom>
          <a:noFill/>
        </p:spPr>
        <p:txBody>
          <a:bodyPr wrap="square" rtlCol="0">
            <a:spAutoFit/>
          </a:bodyPr>
          <a:lstStyle/>
          <a:p>
            <a:pPr algn="ctr"/>
            <a:r>
              <a:rPr lang="en-GB" sz="2400" dirty="0"/>
              <a:t>100</a:t>
            </a:r>
          </a:p>
        </p:txBody>
      </p:sp>
      <p:sp>
        <p:nvSpPr>
          <p:cNvPr id="109" name="TextBox 108"/>
          <p:cNvSpPr txBox="1"/>
          <p:nvPr/>
        </p:nvSpPr>
        <p:spPr>
          <a:xfrm>
            <a:off x="4333635" y="4998985"/>
            <a:ext cx="487080" cy="461665"/>
          </a:xfrm>
          <a:prstGeom prst="rect">
            <a:avLst/>
          </a:prstGeom>
          <a:noFill/>
        </p:spPr>
        <p:txBody>
          <a:bodyPr wrap="square" rtlCol="0">
            <a:spAutoFit/>
          </a:bodyPr>
          <a:lstStyle/>
          <a:p>
            <a:pPr algn="ctr"/>
            <a:r>
              <a:rPr lang="en-GB" sz="2400" dirty="0"/>
              <a:t>1</a:t>
            </a:r>
          </a:p>
        </p:txBody>
      </p:sp>
      <p:sp>
        <p:nvSpPr>
          <p:cNvPr id="110" name="TextBox 109"/>
          <p:cNvSpPr txBox="1"/>
          <p:nvPr/>
        </p:nvSpPr>
        <p:spPr>
          <a:xfrm>
            <a:off x="3275162" y="5000022"/>
            <a:ext cx="829367" cy="461665"/>
          </a:xfrm>
          <a:prstGeom prst="rect">
            <a:avLst/>
          </a:prstGeom>
          <a:noFill/>
        </p:spPr>
        <p:txBody>
          <a:bodyPr wrap="square" rtlCol="0">
            <a:spAutoFit/>
          </a:bodyPr>
          <a:lstStyle/>
          <a:p>
            <a:pPr algn="ctr"/>
            <a:r>
              <a:rPr lang="en-GB" sz="2400" b="1" dirty="0">
                <a:solidFill>
                  <a:srgbClr val="87BD31"/>
                </a:solidFill>
              </a:rPr>
              <a:t>20</a:t>
            </a:r>
          </a:p>
        </p:txBody>
      </p:sp>
      <p:sp>
        <p:nvSpPr>
          <p:cNvPr id="111" name="TextBox 110"/>
          <p:cNvSpPr txBox="1"/>
          <p:nvPr/>
        </p:nvSpPr>
        <p:spPr>
          <a:xfrm>
            <a:off x="5164669" y="5075670"/>
            <a:ext cx="829367" cy="461665"/>
          </a:xfrm>
          <a:prstGeom prst="rect">
            <a:avLst/>
          </a:prstGeom>
          <a:noFill/>
        </p:spPr>
        <p:txBody>
          <a:bodyPr wrap="square" rtlCol="0">
            <a:spAutoFit/>
          </a:bodyPr>
          <a:lstStyle/>
          <a:p>
            <a:pPr algn="ctr"/>
            <a:r>
              <a:rPr lang="en-GB" sz="2400" b="1" dirty="0">
                <a:solidFill>
                  <a:srgbClr val="87BD31"/>
                </a:solidFill>
              </a:rPr>
              <a:t>2</a:t>
            </a:r>
          </a:p>
        </p:txBody>
      </p:sp>
      <p:grpSp>
        <p:nvGrpSpPr>
          <p:cNvPr id="4" name="Group 3"/>
          <p:cNvGrpSpPr/>
          <p:nvPr/>
        </p:nvGrpSpPr>
        <p:grpSpPr>
          <a:xfrm>
            <a:off x="825675" y="2152271"/>
            <a:ext cx="7575286" cy="5363589"/>
            <a:chOff x="825675" y="2152271"/>
            <a:chExt cx="7575286" cy="5363589"/>
          </a:xfrm>
        </p:grpSpPr>
        <p:pic>
          <p:nvPicPr>
            <p:cNvPr id="16" name="Picture 15"/>
            <p:cNvPicPr>
              <a:picLocks noChangeAspect="1"/>
            </p:cNvPicPr>
            <p:nvPr/>
          </p:nvPicPr>
          <p:blipFill rotWithShape="1">
            <a:blip r:embed="rId3" cstate="print">
              <a:extLst>
                <a:ext uri="{28A0092B-C50C-407E-A947-70E740481C1C}">
                  <a14:useLocalDpi xmlns:a14="http://schemas.microsoft.com/office/drawing/2010/main" val="0"/>
                </a:ext>
              </a:extLst>
            </a:blip>
            <a:srcRect r="-170"/>
            <a:stretch/>
          </p:blipFill>
          <p:spPr>
            <a:xfrm>
              <a:off x="825675" y="2152271"/>
              <a:ext cx="7575286" cy="5363589"/>
            </a:xfrm>
            <a:prstGeom prst="rect">
              <a:avLst/>
            </a:prstGeom>
            <a:effectLst>
              <a:outerShdw blurRad="25400" dist="38100" dir="13320000" algn="ctr" rotWithShape="0">
                <a:srgbClr val="000000">
                  <a:alpha val="14000"/>
                </a:srgbClr>
              </a:outerShdw>
            </a:effectLst>
          </p:spPr>
        </p:pic>
        <p:sp>
          <p:nvSpPr>
            <p:cNvPr id="6" name="TextBox 5"/>
            <p:cNvSpPr txBox="1"/>
            <p:nvPr/>
          </p:nvSpPr>
          <p:spPr>
            <a:xfrm>
              <a:off x="1629339" y="3837830"/>
              <a:ext cx="1283516" cy="461665"/>
            </a:xfrm>
            <a:prstGeom prst="rect">
              <a:avLst/>
            </a:prstGeom>
            <a:noFill/>
          </p:spPr>
          <p:txBody>
            <a:bodyPr wrap="square" rtlCol="0">
              <a:spAutoFit/>
            </a:bodyPr>
            <a:lstStyle/>
            <a:p>
              <a:pPr algn="ctr"/>
              <a:r>
                <a:rPr lang="en-GB" sz="2400" b="1" dirty="0">
                  <a:solidFill>
                    <a:srgbClr val="87BD31"/>
                  </a:solidFill>
                </a:rPr>
                <a:t>0.6</a:t>
              </a:r>
            </a:p>
          </p:txBody>
        </p:sp>
        <p:grpSp>
          <p:nvGrpSpPr>
            <p:cNvPr id="21" name="Group 20"/>
            <p:cNvGrpSpPr/>
            <p:nvPr/>
          </p:nvGrpSpPr>
          <p:grpSpPr>
            <a:xfrm>
              <a:off x="6747987" y="3662878"/>
              <a:ext cx="590463" cy="811567"/>
              <a:chOff x="4281567" y="3468599"/>
              <a:chExt cx="590463" cy="811567"/>
            </a:xfrm>
          </p:grpSpPr>
          <p:sp>
            <p:nvSpPr>
              <p:cNvPr id="22" name="TextBox 21"/>
              <p:cNvSpPr txBox="1"/>
              <p:nvPr/>
            </p:nvSpPr>
            <p:spPr>
              <a:xfrm>
                <a:off x="4428877" y="3468599"/>
                <a:ext cx="295100" cy="461665"/>
              </a:xfrm>
              <a:prstGeom prst="rect">
                <a:avLst/>
              </a:prstGeom>
              <a:noFill/>
            </p:spPr>
            <p:txBody>
              <a:bodyPr wrap="square" rtlCol="0">
                <a:spAutoFit/>
              </a:bodyPr>
              <a:lstStyle/>
              <a:p>
                <a:pPr algn="ctr"/>
                <a:r>
                  <a:rPr lang="en-GB" sz="2400" b="1" dirty="0">
                    <a:solidFill>
                      <a:srgbClr val="87BD31"/>
                    </a:solidFill>
                  </a:rPr>
                  <a:t>3</a:t>
                </a:r>
              </a:p>
            </p:txBody>
          </p:sp>
          <p:cxnSp>
            <p:nvCxnSpPr>
              <p:cNvPr id="23" name="Straight Connector 22"/>
              <p:cNvCxnSpPr/>
              <p:nvPr/>
            </p:nvCxnSpPr>
            <p:spPr>
              <a:xfrm>
                <a:off x="4456585" y="3871913"/>
                <a:ext cx="216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4281567" y="3818501"/>
                <a:ext cx="590463" cy="461665"/>
              </a:xfrm>
              <a:prstGeom prst="rect">
                <a:avLst/>
              </a:prstGeom>
              <a:noFill/>
            </p:spPr>
            <p:txBody>
              <a:bodyPr wrap="square" rtlCol="0">
                <a:spAutoFit/>
              </a:bodyPr>
              <a:lstStyle/>
              <a:p>
                <a:pPr algn="ctr"/>
                <a:r>
                  <a:rPr lang="en-GB" sz="2400" b="1" dirty="0">
                    <a:solidFill>
                      <a:srgbClr val="87BD31"/>
                    </a:solidFill>
                  </a:rPr>
                  <a:t>5</a:t>
                </a:r>
              </a:p>
            </p:txBody>
          </p:sp>
        </p:grpSp>
        <p:grpSp>
          <p:nvGrpSpPr>
            <p:cNvPr id="25" name="Group 24"/>
            <p:cNvGrpSpPr/>
            <p:nvPr/>
          </p:nvGrpSpPr>
          <p:grpSpPr>
            <a:xfrm>
              <a:off x="4371843" y="4967957"/>
              <a:ext cx="590463" cy="811567"/>
              <a:chOff x="4281567" y="3468599"/>
              <a:chExt cx="590463" cy="811567"/>
            </a:xfrm>
          </p:grpSpPr>
          <p:sp>
            <p:nvSpPr>
              <p:cNvPr id="26" name="TextBox 25"/>
              <p:cNvSpPr txBox="1"/>
              <p:nvPr/>
            </p:nvSpPr>
            <p:spPr>
              <a:xfrm>
                <a:off x="4428877" y="3468599"/>
                <a:ext cx="295100" cy="461665"/>
              </a:xfrm>
              <a:prstGeom prst="rect">
                <a:avLst/>
              </a:prstGeom>
              <a:noFill/>
            </p:spPr>
            <p:txBody>
              <a:bodyPr wrap="square" rtlCol="0">
                <a:spAutoFit/>
              </a:bodyPr>
              <a:lstStyle/>
              <a:p>
                <a:pPr algn="ctr"/>
                <a:r>
                  <a:rPr lang="en-GB" sz="2400" b="1" dirty="0">
                    <a:solidFill>
                      <a:srgbClr val="87BD31"/>
                    </a:solidFill>
                  </a:rPr>
                  <a:t>8</a:t>
                </a:r>
              </a:p>
            </p:txBody>
          </p:sp>
          <p:cxnSp>
            <p:nvCxnSpPr>
              <p:cNvPr id="27" name="Straight Connector 26"/>
              <p:cNvCxnSpPr/>
              <p:nvPr/>
            </p:nvCxnSpPr>
            <p:spPr>
              <a:xfrm>
                <a:off x="4428877" y="3871913"/>
                <a:ext cx="2951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4281567" y="3818501"/>
                <a:ext cx="590463" cy="461665"/>
              </a:xfrm>
              <a:prstGeom prst="rect">
                <a:avLst/>
              </a:prstGeom>
              <a:noFill/>
            </p:spPr>
            <p:txBody>
              <a:bodyPr wrap="square" rtlCol="0">
                <a:spAutoFit/>
              </a:bodyPr>
              <a:lstStyle/>
              <a:p>
                <a:pPr algn="ctr"/>
                <a:r>
                  <a:rPr lang="en-GB" sz="2400" b="1" dirty="0">
                    <a:solidFill>
                      <a:srgbClr val="87BD31"/>
                    </a:solidFill>
                  </a:rPr>
                  <a:t>10</a:t>
                </a:r>
              </a:p>
            </p:txBody>
          </p:sp>
        </p:grpSp>
        <p:grpSp>
          <p:nvGrpSpPr>
            <p:cNvPr id="29" name="Group 28"/>
            <p:cNvGrpSpPr/>
            <p:nvPr/>
          </p:nvGrpSpPr>
          <p:grpSpPr>
            <a:xfrm>
              <a:off x="6747987" y="4970120"/>
              <a:ext cx="590463" cy="811567"/>
              <a:chOff x="4281567" y="3468599"/>
              <a:chExt cx="590463" cy="811567"/>
            </a:xfrm>
          </p:grpSpPr>
          <p:sp>
            <p:nvSpPr>
              <p:cNvPr id="30" name="TextBox 29"/>
              <p:cNvSpPr txBox="1"/>
              <p:nvPr/>
            </p:nvSpPr>
            <p:spPr>
              <a:xfrm>
                <a:off x="4428877" y="3468599"/>
                <a:ext cx="295100" cy="461665"/>
              </a:xfrm>
              <a:prstGeom prst="rect">
                <a:avLst/>
              </a:prstGeom>
              <a:noFill/>
            </p:spPr>
            <p:txBody>
              <a:bodyPr wrap="square" rtlCol="0">
                <a:spAutoFit/>
              </a:bodyPr>
              <a:lstStyle/>
              <a:p>
                <a:pPr algn="ctr"/>
                <a:r>
                  <a:rPr lang="en-GB" sz="2400" b="1" dirty="0">
                    <a:solidFill>
                      <a:srgbClr val="87BD31"/>
                    </a:solidFill>
                  </a:rPr>
                  <a:t>4</a:t>
                </a:r>
              </a:p>
            </p:txBody>
          </p:sp>
          <p:cxnSp>
            <p:nvCxnSpPr>
              <p:cNvPr id="31" name="Straight Connector 30"/>
              <p:cNvCxnSpPr/>
              <p:nvPr/>
            </p:nvCxnSpPr>
            <p:spPr>
              <a:xfrm>
                <a:off x="4456585" y="3871913"/>
                <a:ext cx="216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4281567" y="3818501"/>
                <a:ext cx="590463" cy="461665"/>
              </a:xfrm>
              <a:prstGeom prst="rect">
                <a:avLst/>
              </a:prstGeom>
              <a:noFill/>
            </p:spPr>
            <p:txBody>
              <a:bodyPr wrap="square" rtlCol="0">
                <a:spAutoFit/>
              </a:bodyPr>
              <a:lstStyle/>
              <a:p>
                <a:pPr algn="ctr"/>
                <a:r>
                  <a:rPr lang="en-GB" sz="2400" b="1" dirty="0">
                    <a:solidFill>
                      <a:srgbClr val="87BD31"/>
                    </a:solidFill>
                  </a:rPr>
                  <a:t>5</a:t>
                </a:r>
              </a:p>
            </p:txBody>
          </p:sp>
        </p:grpSp>
        <p:grpSp>
          <p:nvGrpSpPr>
            <p:cNvPr id="33" name="Group 32"/>
            <p:cNvGrpSpPr/>
            <p:nvPr/>
          </p:nvGrpSpPr>
          <p:grpSpPr>
            <a:xfrm>
              <a:off x="1112195" y="4863619"/>
              <a:ext cx="2341026" cy="993136"/>
              <a:chOff x="1112195" y="4796470"/>
              <a:chExt cx="2341026" cy="993136"/>
            </a:xfrm>
          </p:grpSpPr>
          <p:grpSp>
            <p:nvGrpSpPr>
              <p:cNvPr id="14" name="Group 13"/>
              <p:cNvGrpSpPr/>
              <p:nvPr/>
            </p:nvGrpSpPr>
            <p:grpSpPr>
              <a:xfrm>
                <a:off x="1112195" y="4799657"/>
                <a:ext cx="606425" cy="420964"/>
                <a:chOff x="1112195" y="4799657"/>
                <a:chExt cx="606425" cy="420964"/>
              </a:xfrm>
            </p:grpSpPr>
            <p:sp>
              <p:nvSpPr>
                <p:cNvPr id="8" name="Oval 7"/>
                <p:cNvSpPr/>
                <p:nvPr/>
              </p:nvSpPr>
              <p:spPr>
                <a:xfrm>
                  <a:off x="1208235" y="4799657"/>
                  <a:ext cx="421104" cy="420964"/>
                </a:xfrm>
                <a:prstGeom prst="ellipse">
                  <a:avLst/>
                </a:prstGeom>
                <a:solidFill>
                  <a:srgbClr val="02A6E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112195" y="4829457"/>
                  <a:ext cx="606425" cy="369332"/>
                </a:xfrm>
                <a:prstGeom prst="rect">
                  <a:avLst/>
                </a:prstGeom>
                <a:noFill/>
              </p:spPr>
              <p:txBody>
                <a:bodyPr wrap="square" rtlCol="0">
                  <a:spAutoFit/>
                </a:bodyPr>
                <a:lstStyle/>
                <a:p>
                  <a:pPr algn="ctr"/>
                  <a:r>
                    <a:rPr lang="en-GB" dirty="0">
                      <a:solidFill>
                        <a:schemeClr val="bg1"/>
                      </a:solidFill>
                    </a:rPr>
                    <a:t>0.1</a:t>
                  </a:r>
                </a:p>
              </p:txBody>
            </p:sp>
          </p:grpSp>
          <p:grpSp>
            <p:nvGrpSpPr>
              <p:cNvPr id="40" name="Group 39"/>
              <p:cNvGrpSpPr/>
              <p:nvPr/>
            </p:nvGrpSpPr>
            <p:grpSpPr>
              <a:xfrm>
                <a:off x="1690395" y="4799657"/>
                <a:ext cx="606425" cy="420964"/>
                <a:chOff x="1112195" y="4799657"/>
                <a:chExt cx="606425" cy="420964"/>
              </a:xfrm>
            </p:grpSpPr>
            <p:sp>
              <p:nvSpPr>
                <p:cNvPr id="41" name="Oval 40"/>
                <p:cNvSpPr/>
                <p:nvPr/>
              </p:nvSpPr>
              <p:spPr>
                <a:xfrm>
                  <a:off x="1208235" y="4799657"/>
                  <a:ext cx="421104" cy="420964"/>
                </a:xfrm>
                <a:prstGeom prst="ellipse">
                  <a:avLst/>
                </a:prstGeom>
                <a:solidFill>
                  <a:srgbClr val="02A6E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p:cNvSpPr txBox="1"/>
                <p:nvPr/>
              </p:nvSpPr>
              <p:spPr>
                <a:xfrm>
                  <a:off x="1112195" y="4829457"/>
                  <a:ext cx="606425" cy="369332"/>
                </a:xfrm>
                <a:prstGeom prst="rect">
                  <a:avLst/>
                </a:prstGeom>
                <a:noFill/>
              </p:spPr>
              <p:txBody>
                <a:bodyPr wrap="square" rtlCol="0">
                  <a:spAutoFit/>
                </a:bodyPr>
                <a:lstStyle/>
                <a:p>
                  <a:pPr algn="ctr"/>
                  <a:r>
                    <a:rPr lang="en-GB" dirty="0">
                      <a:solidFill>
                        <a:schemeClr val="bg1"/>
                      </a:solidFill>
                    </a:rPr>
                    <a:t>0.1</a:t>
                  </a:r>
                </a:p>
              </p:txBody>
            </p:sp>
          </p:grpSp>
          <p:grpSp>
            <p:nvGrpSpPr>
              <p:cNvPr id="43" name="Group 42"/>
              <p:cNvGrpSpPr/>
              <p:nvPr/>
            </p:nvGrpSpPr>
            <p:grpSpPr>
              <a:xfrm>
                <a:off x="2268595" y="4796470"/>
                <a:ext cx="606425" cy="420964"/>
                <a:chOff x="1112195" y="4799657"/>
                <a:chExt cx="606425" cy="420964"/>
              </a:xfrm>
            </p:grpSpPr>
            <p:sp>
              <p:nvSpPr>
                <p:cNvPr id="44" name="Oval 43"/>
                <p:cNvSpPr/>
                <p:nvPr/>
              </p:nvSpPr>
              <p:spPr>
                <a:xfrm>
                  <a:off x="1208235" y="4799657"/>
                  <a:ext cx="421104" cy="420964"/>
                </a:xfrm>
                <a:prstGeom prst="ellipse">
                  <a:avLst/>
                </a:prstGeom>
                <a:solidFill>
                  <a:srgbClr val="02A6E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p:cNvSpPr txBox="1"/>
                <p:nvPr/>
              </p:nvSpPr>
              <p:spPr>
                <a:xfrm>
                  <a:off x="1112195" y="4829457"/>
                  <a:ext cx="606425" cy="369332"/>
                </a:xfrm>
                <a:prstGeom prst="rect">
                  <a:avLst/>
                </a:prstGeom>
                <a:noFill/>
              </p:spPr>
              <p:txBody>
                <a:bodyPr wrap="square" rtlCol="0">
                  <a:spAutoFit/>
                </a:bodyPr>
                <a:lstStyle/>
                <a:p>
                  <a:pPr algn="ctr"/>
                  <a:r>
                    <a:rPr lang="en-GB" dirty="0">
                      <a:solidFill>
                        <a:schemeClr val="bg1"/>
                      </a:solidFill>
                    </a:rPr>
                    <a:t>0.1</a:t>
                  </a:r>
                </a:p>
              </p:txBody>
            </p:sp>
          </p:grpSp>
          <p:grpSp>
            <p:nvGrpSpPr>
              <p:cNvPr id="46" name="Group 45"/>
              <p:cNvGrpSpPr/>
              <p:nvPr/>
            </p:nvGrpSpPr>
            <p:grpSpPr>
              <a:xfrm>
                <a:off x="2846796" y="4796470"/>
                <a:ext cx="606425" cy="420964"/>
                <a:chOff x="1112195" y="4799657"/>
                <a:chExt cx="606425" cy="420964"/>
              </a:xfrm>
            </p:grpSpPr>
            <p:sp>
              <p:nvSpPr>
                <p:cNvPr id="47" name="Oval 46"/>
                <p:cNvSpPr/>
                <p:nvPr/>
              </p:nvSpPr>
              <p:spPr>
                <a:xfrm>
                  <a:off x="1208235" y="4799657"/>
                  <a:ext cx="421104" cy="420964"/>
                </a:xfrm>
                <a:prstGeom prst="ellipse">
                  <a:avLst/>
                </a:prstGeom>
                <a:solidFill>
                  <a:srgbClr val="02A6E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p:cNvSpPr txBox="1"/>
                <p:nvPr/>
              </p:nvSpPr>
              <p:spPr>
                <a:xfrm>
                  <a:off x="1112195" y="4829457"/>
                  <a:ext cx="606425" cy="369332"/>
                </a:xfrm>
                <a:prstGeom prst="rect">
                  <a:avLst/>
                </a:prstGeom>
                <a:noFill/>
              </p:spPr>
              <p:txBody>
                <a:bodyPr wrap="square" rtlCol="0">
                  <a:spAutoFit/>
                </a:bodyPr>
                <a:lstStyle/>
                <a:p>
                  <a:pPr algn="ctr"/>
                  <a:r>
                    <a:rPr lang="en-GB" dirty="0">
                      <a:solidFill>
                        <a:schemeClr val="bg1"/>
                      </a:solidFill>
                    </a:rPr>
                    <a:t>0.1</a:t>
                  </a:r>
                </a:p>
              </p:txBody>
            </p:sp>
          </p:grpSp>
          <p:grpSp>
            <p:nvGrpSpPr>
              <p:cNvPr id="49" name="Group 48"/>
              <p:cNvGrpSpPr/>
              <p:nvPr/>
            </p:nvGrpSpPr>
            <p:grpSpPr>
              <a:xfrm>
                <a:off x="1112195" y="5368642"/>
                <a:ext cx="606425" cy="420964"/>
                <a:chOff x="1112195" y="4799657"/>
                <a:chExt cx="606425" cy="420964"/>
              </a:xfrm>
            </p:grpSpPr>
            <p:sp>
              <p:nvSpPr>
                <p:cNvPr id="50" name="Oval 49"/>
                <p:cNvSpPr/>
                <p:nvPr/>
              </p:nvSpPr>
              <p:spPr>
                <a:xfrm>
                  <a:off x="1208235" y="4799657"/>
                  <a:ext cx="421104" cy="420964"/>
                </a:xfrm>
                <a:prstGeom prst="ellipse">
                  <a:avLst/>
                </a:prstGeom>
                <a:solidFill>
                  <a:srgbClr val="02A6E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TextBox 50"/>
                <p:cNvSpPr txBox="1"/>
                <p:nvPr/>
              </p:nvSpPr>
              <p:spPr>
                <a:xfrm>
                  <a:off x="1112195" y="4829457"/>
                  <a:ext cx="606425" cy="369332"/>
                </a:xfrm>
                <a:prstGeom prst="rect">
                  <a:avLst/>
                </a:prstGeom>
                <a:noFill/>
              </p:spPr>
              <p:txBody>
                <a:bodyPr wrap="square" rtlCol="0">
                  <a:spAutoFit/>
                </a:bodyPr>
                <a:lstStyle/>
                <a:p>
                  <a:pPr algn="ctr"/>
                  <a:r>
                    <a:rPr lang="en-GB" dirty="0">
                      <a:solidFill>
                        <a:schemeClr val="bg1"/>
                      </a:solidFill>
                    </a:rPr>
                    <a:t>0.1</a:t>
                  </a:r>
                </a:p>
              </p:txBody>
            </p:sp>
          </p:grpSp>
          <p:grpSp>
            <p:nvGrpSpPr>
              <p:cNvPr id="52" name="Group 51"/>
              <p:cNvGrpSpPr/>
              <p:nvPr/>
            </p:nvGrpSpPr>
            <p:grpSpPr>
              <a:xfrm>
                <a:off x="1690395" y="5368642"/>
                <a:ext cx="606425" cy="420964"/>
                <a:chOff x="1112195" y="4799657"/>
                <a:chExt cx="606425" cy="420964"/>
              </a:xfrm>
            </p:grpSpPr>
            <p:sp>
              <p:nvSpPr>
                <p:cNvPr id="53" name="Oval 52"/>
                <p:cNvSpPr/>
                <p:nvPr/>
              </p:nvSpPr>
              <p:spPr>
                <a:xfrm>
                  <a:off x="1208235" y="4799657"/>
                  <a:ext cx="421104" cy="420964"/>
                </a:xfrm>
                <a:prstGeom prst="ellipse">
                  <a:avLst/>
                </a:prstGeom>
                <a:solidFill>
                  <a:srgbClr val="02A6E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TextBox 53"/>
                <p:cNvSpPr txBox="1"/>
                <p:nvPr/>
              </p:nvSpPr>
              <p:spPr>
                <a:xfrm>
                  <a:off x="1112195" y="4829457"/>
                  <a:ext cx="606425" cy="369332"/>
                </a:xfrm>
                <a:prstGeom prst="rect">
                  <a:avLst/>
                </a:prstGeom>
                <a:noFill/>
              </p:spPr>
              <p:txBody>
                <a:bodyPr wrap="square" rtlCol="0">
                  <a:spAutoFit/>
                </a:bodyPr>
                <a:lstStyle/>
                <a:p>
                  <a:pPr algn="ctr"/>
                  <a:r>
                    <a:rPr lang="en-GB" dirty="0">
                      <a:solidFill>
                        <a:schemeClr val="bg1"/>
                      </a:solidFill>
                    </a:rPr>
                    <a:t>0.1</a:t>
                  </a:r>
                </a:p>
              </p:txBody>
            </p:sp>
          </p:grpSp>
          <p:grpSp>
            <p:nvGrpSpPr>
              <p:cNvPr id="55" name="Group 54"/>
              <p:cNvGrpSpPr/>
              <p:nvPr/>
            </p:nvGrpSpPr>
            <p:grpSpPr>
              <a:xfrm>
                <a:off x="2268595" y="5365455"/>
                <a:ext cx="606425" cy="420964"/>
                <a:chOff x="1112195" y="4799657"/>
                <a:chExt cx="606425" cy="420964"/>
              </a:xfrm>
            </p:grpSpPr>
            <p:sp>
              <p:nvSpPr>
                <p:cNvPr id="56" name="Oval 55"/>
                <p:cNvSpPr/>
                <p:nvPr/>
              </p:nvSpPr>
              <p:spPr>
                <a:xfrm>
                  <a:off x="1208235" y="4799657"/>
                  <a:ext cx="421104" cy="420964"/>
                </a:xfrm>
                <a:prstGeom prst="ellipse">
                  <a:avLst/>
                </a:prstGeom>
                <a:solidFill>
                  <a:srgbClr val="02A6E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TextBox 56"/>
                <p:cNvSpPr txBox="1"/>
                <p:nvPr/>
              </p:nvSpPr>
              <p:spPr>
                <a:xfrm>
                  <a:off x="1112195" y="4829457"/>
                  <a:ext cx="606425" cy="369332"/>
                </a:xfrm>
                <a:prstGeom prst="rect">
                  <a:avLst/>
                </a:prstGeom>
                <a:noFill/>
              </p:spPr>
              <p:txBody>
                <a:bodyPr wrap="square" rtlCol="0">
                  <a:spAutoFit/>
                </a:bodyPr>
                <a:lstStyle/>
                <a:p>
                  <a:pPr algn="ctr"/>
                  <a:r>
                    <a:rPr lang="en-GB" dirty="0">
                      <a:solidFill>
                        <a:schemeClr val="bg1"/>
                      </a:solidFill>
                    </a:rPr>
                    <a:t>0.1</a:t>
                  </a:r>
                </a:p>
              </p:txBody>
            </p:sp>
          </p:grpSp>
          <p:grpSp>
            <p:nvGrpSpPr>
              <p:cNvPr id="58" name="Group 57"/>
              <p:cNvGrpSpPr/>
              <p:nvPr/>
            </p:nvGrpSpPr>
            <p:grpSpPr>
              <a:xfrm>
                <a:off x="2846796" y="5365455"/>
                <a:ext cx="606425" cy="420964"/>
                <a:chOff x="1112195" y="4799657"/>
                <a:chExt cx="606425" cy="420964"/>
              </a:xfrm>
            </p:grpSpPr>
            <p:sp>
              <p:nvSpPr>
                <p:cNvPr id="59" name="Oval 58"/>
                <p:cNvSpPr/>
                <p:nvPr/>
              </p:nvSpPr>
              <p:spPr>
                <a:xfrm>
                  <a:off x="1208235" y="4799657"/>
                  <a:ext cx="421104" cy="420964"/>
                </a:xfrm>
                <a:prstGeom prst="ellipse">
                  <a:avLst/>
                </a:prstGeom>
                <a:solidFill>
                  <a:srgbClr val="02A6E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TextBox 59"/>
                <p:cNvSpPr txBox="1"/>
                <p:nvPr/>
              </p:nvSpPr>
              <p:spPr>
                <a:xfrm>
                  <a:off x="1112195" y="4829457"/>
                  <a:ext cx="606425" cy="369332"/>
                </a:xfrm>
                <a:prstGeom prst="rect">
                  <a:avLst/>
                </a:prstGeom>
                <a:noFill/>
              </p:spPr>
              <p:txBody>
                <a:bodyPr wrap="square" rtlCol="0">
                  <a:spAutoFit/>
                </a:bodyPr>
                <a:lstStyle/>
                <a:p>
                  <a:pPr algn="ctr"/>
                  <a:r>
                    <a:rPr lang="en-GB" dirty="0">
                      <a:solidFill>
                        <a:schemeClr val="bg1"/>
                      </a:solidFill>
                    </a:rPr>
                    <a:t>0.1</a:t>
                  </a:r>
                </a:p>
              </p:txBody>
            </p:sp>
          </p:grpSp>
        </p:grpSp>
      </p:grpSp>
      <p:graphicFrame>
        <p:nvGraphicFramePr>
          <p:cNvPr id="3" name="Table 2"/>
          <p:cNvGraphicFramePr>
            <a:graphicFrameLocks noGrp="1"/>
          </p:cNvGraphicFramePr>
          <p:nvPr>
            <p:extLst>
              <p:ext uri="{D42A27DB-BD31-4B8C-83A1-F6EECF244321}">
                <p14:modId xmlns:p14="http://schemas.microsoft.com/office/powerpoint/2010/main" val="1679530989"/>
              </p:ext>
            </p:extLst>
          </p:nvPr>
        </p:nvGraphicFramePr>
        <p:xfrm>
          <a:off x="1112939" y="2445495"/>
          <a:ext cx="7108272" cy="3595659"/>
        </p:xfrm>
        <a:graphic>
          <a:graphicData uri="http://schemas.openxmlformats.org/drawingml/2006/table">
            <a:tbl>
              <a:tblPr firstRow="1" bandRow="1">
                <a:tableStyleId>{5940675A-B579-460E-94D1-54222C63F5DA}</a:tableStyleId>
              </a:tblPr>
              <a:tblGrid>
                <a:gridCol w="2369424">
                  <a:extLst>
                    <a:ext uri="{9D8B030D-6E8A-4147-A177-3AD203B41FA5}">
                      <a16:colId xmlns:a16="http://schemas.microsoft.com/office/drawing/2014/main" val="2567917373"/>
                    </a:ext>
                  </a:extLst>
                </a:gridCol>
                <a:gridCol w="2369424">
                  <a:extLst>
                    <a:ext uri="{9D8B030D-6E8A-4147-A177-3AD203B41FA5}">
                      <a16:colId xmlns:a16="http://schemas.microsoft.com/office/drawing/2014/main" val="3507302150"/>
                    </a:ext>
                  </a:extLst>
                </a:gridCol>
                <a:gridCol w="2369424">
                  <a:extLst>
                    <a:ext uri="{9D8B030D-6E8A-4147-A177-3AD203B41FA5}">
                      <a16:colId xmlns:a16="http://schemas.microsoft.com/office/drawing/2014/main" val="1161880293"/>
                    </a:ext>
                  </a:extLst>
                </a:gridCol>
              </a:tblGrid>
              <a:tr h="931659">
                <a:tc>
                  <a:txBody>
                    <a:bodyPr/>
                    <a:lstStyle/>
                    <a:p>
                      <a:pPr algn="ctr"/>
                      <a:r>
                        <a:rPr lang="en-GB" b="1" dirty="0"/>
                        <a:t>Decimal</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r>
                        <a:rPr lang="en-GB" b="1" dirty="0"/>
                        <a:t>Fraction</a:t>
                      </a:r>
                      <a:r>
                        <a:rPr lang="en-GB" dirty="0"/>
                        <a:t> </a:t>
                      </a:r>
                      <a:br>
                        <a:rPr lang="en-GB" dirty="0"/>
                      </a:br>
                      <a:r>
                        <a:rPr lang="en-GB" dirty="0"/>
                        <a:t>(With a Denominator of 10 or 100)</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a:r>
                        <a:rPr lang="en-GB" b="1" dirty="0"/>
                        <a:t>Simplified Fraction </a:t>
                      </a:r>
                      <a:r>
                        <a:rPr lang="en-GB" dirty="0"/>
                        <a:t>(If the Fraction Can Be Simplified)</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35925969"/>
                  </a:ext>
                </a:extLst>
              </a:tr>
              <a:tr h="1332000">
                <a:tc>
                  <a:txBody>
                    <a:bodyPr/>
                    <a:lstStyle/>
                    <a:p>
                      <a:endParaRPr lang="en-GB" dirty="0"/>
                    </a:p>
                  </a:txBody>
                  <a:tcPr>
                    <a:lnL w="19050"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dirty="0"/>
                    </a:p>
                  </a:txBody>
                  <a:tcPr>
                    <a:lnL w="952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28891633"/>
                  </a:ext>
                </a:extLst>
              </a:tr>
              <a:tr h="1332000">
                <a:tc>
                  <a:txBody>
                    <a:bodyPr/>
                    <a:lstStyle/>
                    <a:p>
                      <a:endParaRPr lang="en-GB" dirty="0"/>
                    </a:p>
                  </a:txBody>
                  <a:tcPr>
                    <a:lnL w="19050"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952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94148106"/>
                  </a:ext>
                </a:extLst>
              </a:tr>
            </a:tbl>
          </a:graphicData>
        </a:graphic>
      </p:graphicFrame>
      <p:graphicFrame>
        <p:nvGraphicFramePr>
          <p:cNvPr id="20" name="Table 19"/>
          <p:cNvGraphicFramePr>
            <a:graphicFrameLocks noGrp="1"/>
          </p:cNvGraphicFramePr>
          <p:nvPr>
            <p:extLst>
              <p:ext uri="{D42A27DB-BD31-4B8C-83A1-F6EECF244321}">
                <p14:modId xmlns:p14="http://schemas.microsoft.com/office/powerpoint/2010/main" val="339338208"/>
              </p:ext>
            </p:extLst>
          </p:nvPr>
        </p:nvGraphicFramePr>
        <p:xfrm>
          <a:off x="4127075" y="3519426"/>
          <a:ext cx="1080000" cy="1080000"/>
        </p:xfrm>
        <a:graphic>
          <a:graphicData uri="http://schemas.openxmlformats.org/drawingml/2006/table">
            <a:tbl>
              <a:tblPr firstRow="1" bandRow="1">
                <a:tableStyleId>{5940675A-B579-460E-94D1-54222C63F5DA}</a:tableStyleId>
              </a:tblPr>
              <a:tblGrid>
                <a:gridCol w="108000">
                  <a:extLst>
                    <a:ext uri="{9D8B030D-6E8A-4147-A177-3AD203B41FA5}">
                      <a16:colId xmlns:a16="http://schemas.microsoft.com/office/drawing/2014/main" val="2057282960"/>
                    </a:ext>
                  </a:extLst>
                </a:gridCol>
                <a:gridCol w="108000">
                  <a:extLst>
                    <a:ext uri="{9D8B030D-6E8A-4147-A177-3AD203B41FA5}">
                      <a16:colId xmlns:a16="http://schemas.microsoft.com/office/drawing/2014/main" val="619903627"/>
                    </a:ext>
                  </a:extLst>
                </a:gridCol>
                <a:gridCol w="108000">
                  <a:extLst>
                    <a:ext uri="{9D8B030D-6E8A-4147-A177-3AD203B41FA5}">
                      <a16:colId xmlns:a16="http://schemas.microsoft.com/office/drawing/2014/main" val="808347095"/>
                    </a:ext>
                  </a:extLst>
                </a:gridCol>
                <a:gridCol w="108000">
                  <a:extLst>
                    <a:ext uri="{9D8B030D-6E8A-4147-A177-3AD203B41FA5}">
                      <a16:colId xmlns:a16="http://schemas.microsoft.com/office/drawing/2014/main" val="918185628"/>
                    </a:ext>
                  </a:extLst>
                </a:gridCol>
                <a:gridCol w="108000">
                  <a:extLst>
                    <a:ext uri="{9D8B030D-6E8A-4147-A177-3AD203B41FA5}">
                      <a16:colId xmlns:a16="http://schemas.microsoft.com/office/drawing/2014/main" val="4090394496"/>
                    </a:ext>
                  </a:extLst>
                </a:gridCol>
                <a:gridCol w="108000">
                  <a:extLst>
                    <a:ext uri="{9D8B030D-6E8A-4147-A177-3AD203B41FA5}">
                      <a16:colId xmlns:a16="http://schemas.microsoft.com/office/drawing/2014/main" val="2938586809"/>
                    </a:ext>
                  </a:extLst>
                </a:gridCol>
                <a:gridCol w="108000">
                  <a:extLst>
                    <a:ext uri="{9D8B030D-6E8A-4147-A177-3AD203B41FA5}">
                      <a16:colId xmlns:a16="http://schemas.microsoft.com/office/drawing/2014/main" val="796449387"/>
                    </a:ext>
                  </a:extLst>
                </a:gridCol>
                <a:gridCol w="108000">
                  <a:extLst>
                    <a:ext uri="{9D8B030D-6E8A-4147-A177-3AD203B41FA5}">
                      <a16:colId xmlns:a16="http://schemas.microsoft.com/office/drawing/2014/main" val="1089489095"/>
                    </a:ext>
                  </a:extLst>
                </a:gridCol>
                <a:gridCol w="108000">
                  <a:extLst>
                    <a:ext uri="{9D8B030D-6E8A-4147-A177-3AD203B41FA5}">
                      <a16:colId xmlns:a16="http://schemas.microsoft.com/office/drawing/2014/main" val="140057025"/>
                    </a:ext>
                  </a:extLst>
                </a:gridCol>
                <a:gridCol w="108000">
                  <a:extLst>
                    <a:ext uri="{9D8B030D-6E8A-4147-A177-3AD203B41FA5}">
                      <a16:colId xmlns:a16="http://schemas.microsoft.com/office/drawing/2014/main" val="2950339858"/>
                    </a:ext>
                  </a:extLst>
                </a:gridCol>
              </a:tblGrid>
              <a:tr h="108000">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extLst>
                  <a:ext uri="{0D108BD9-81ED-4DB2-BD59-A6C34878D82A}">
                    <a16:rowId xmlns:a16="http://schemas.microsoft.com/office/drawing/2014/main" val="2465395569"/>
                  </a:ext>
                </a:extLst>
              </a:tr>
              <a:tr h="108000">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extLst>
                  <a:ext uri="{0D108BD9-81ED-4DB2-BD59-A6C34878D82A}">
                    <a16:rowId xmlns:a16="http://schemas.microsoft.com/office/drawing/2014/main" val="1156726301"/>
                  </a:ext>
                </a:extLst>
              </a:tr>
              <a:tr h="108000">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extLst>
                  <a:ext uri="{0D108BD9-81ED-4DB2-BD59-A6C34878D82A}">
                    <a16:rowId xmlns:a16="http://schemas.microsoft.com/office/drawing/2014/main" val="1291034916"/>
                  </a:ext>
                </a:extLst>
              </a:tr>
              <a:tr h="108000">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extLst>
                  <a:ext uri="{0D108BD9-81ED-4DB2-BD59-A6C34878D82A}">
                    <a16:rowId xmlns:a16="http://schemas.microsoft.com/office/drawing/2014/main" val="810638278"/>
                  </a:ext>
                </a:extLst>
              </a:tr>
              <a:tr h="108000">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extLst>
                  <a:ext uri="{0D108BD9-81ED-4DB2-BD59-A6C34878D82A}">
                    <a16:rowId xmlns:a16="http://schemas.microsoft.com/office/drawing/2014/main" val="3191302234"/>
                  </a:ext>
                </a:extLst>
              </a:tr>
              <a:tr h="108000">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AFDEF9"/>
                    </a:solidFill>
                  </a:tcPr>
                </a:tc>
                <a:extLst>
                  <a:ext uri="{0D108BD9-81ED-4DB2-BD59-A6C34878D82A}">
                    <a16:rowId xmlns:a16="http://schemas.microsoft.com/office/drawing/2014/main" val="3515463676"/>
                  </a:ext>
                </a:extLst>
              </a:tr>
              <a:tr h="108000">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77467679"/>
                  </a:ext>
                </a:extLst>
              </a:tr>
              <a:tr h="108000">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7743287"/>
                  </a:ext>
                </a:extLst>
              </a:tr>
              <a:tr h="108000">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47443045"/>
                  </a:ext>
                </a:extLst>
              </a:tr>
              <a:tr h="108000">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en-GB" sz="100" dirty="0"/>
                    </a:p>
                  </a:txBody>
                  <a:tcPr marL="0" marR="0" marT="0" marB="0">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86251869"/>
                  </a:ext>
                </a:extLst>
              </a:tr>
            </a:tbl>
          </a:graphicData>
        </a:graphic>
      </p:graphicFrame>
      <p:pic>
        <p:nvPicPr>
          <p:cNvPr id="2" name="Picture 1"/>
          <p:cNvPicPr>
            <a:picLocks noChangeAspect="1"/>
          </p:cNvPicPr>
          <p:nvPr/>
        </p:nvPicPr>
        <p:blipFill rotWithShape="1">
          <a:blip r:embed="rId5" cstate="print">
            <a:extLst>
              <a:ext uri="{28A0092B-C50C-407E-A947-70E740481C1C}">
                <a14:useLocalDpi xmlns:a14="http://schemas.microsoft.com/office/drawing/2010/main" val="0"/>
              </a:ext>
            </a:extLst>
          </a:blip>
          <a:srcRect t="89908"/>
          <a:stretch/>
        </p:blipFill>
        <p:spPr>
          <a:xfrm>
            <a:off x="0" y="6165908"/>
            <a:ext cx="9144000" cy="692092"/>
          </a:xfrm>
          <a:prstGeom prst="rect">
            <a:avLst/>
          </a:prstGeom>
        </p:spPr>
      </p:pic>
      <p:pic>
        <p:nvPicPr>
          <p:cNvPr id="61" name="Picture 60"/>
          <p:cNvPicPr>
            <a:picLocks noChangeAspect="1"/>
          </p:cNvPicPr>
          <p:nvPr/>
        </p:nvPicPr>
        <p:blipFill rotWithShape="1">
          <a:blip r:embed="rId5" cstate="print">
            <a:extLst>
              <a:ext uri="{28A0092B-C50C-407E-A947-70E740481C1C}">
                <a14:useLocalDpi xmlns:a14="http://schemas.microsoft.com/office/drawing/2010/main" val="0"/>
              </a:ext>
            </a:extLst>
          </a:blip>
          <a:srcRect l="93050" t="28106" b="8516"/>
          <a:stretch/>
        </p:blipFill>
        <p:spPr>
          <a:xfrm>
            <a:off x="8508474" y="1927451"/>
            <a:ext cx="635525" cy="4346349"/>
          </a:xfrm>
          <a:prstGeom prst="rect">
            <a:avLst/>
          </a:prstGeom>
        </p:spPr>
      </p:pic>
      <p:grpSp>
        <p:nvGrpSpPr>
          <p:cNvPr id="67" name="Group 66"/>
          <p:cNvGrpSpPr/>
          <p:nvPr/>
        </p:nvGrpSpPr>
        <p:grpSpPr>
          <a:xfrm>
            <a:off x="539750" y="1227295"/>
            <a:ext cx="8064500" cy="760900"/>
            <a:chOff x="539750" y="1227295"/>
            <a:chExt cx="8064500" cy="760900"/>
          </a:xfrm>
        </p:grpSpPr>
        <p:sp>
          <p:nvSpPr>
            <p:cNvPr id="68" name="Pentagon 67"/>
            <p:cNvSpPr/>
            <p:nvPr/>
          </p:nvSpPr>
          <p:spPr>
            <a:xfrm rot="5400000">
              <a:off x="4191550" y="-2424505"/>
              <a:ext cx="760900" cy="8064500"/>
            </a:xfrm>
            <a:prstGeom prst="homePlate">
              <a:avLst>
                <a:gd name="adj" fmla="val 21552"/>
              </a:avLst>
            </a:prstGeom>
            <a:solidFill>
              <a:srgbClr val="02A6E5"/>
            </a:solidFill>
            <a:ln>
              <a:noFill/>
            </a:ln>
            <a:effectLst>
              <a:outerShdw dist="381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p:cNvSpPr/>
            <p:nvPr/>
          </p:nvSpPr>
          <p:spPr>
            <a:xfrm>
              <a:off x="825675" y="1244835"/>
              <a:ext cx="7520730" cy="646331"/>
            </a:xfrm>
            <a:prstGeom prst="rect">
              <a:avLst/>
            </a:prstGeom>
          </p:spPr>
          <p:txBody>
            <a:bodyPr wrap="square">
              <a:spAutoFit/>
            </a:bodyPr>
            <a:lstStyle/>
            <a:p>
              <a:pPr algn="ctr"/>
              <a:r>
                <a:rPr lang="en-GB" dirty="0">
                  <a:solidFill>
                    <a:schemeClr val="bg1"/>
                  </a:solidFill>
                </a:rPr>
                <a:t>Insert the missing digits so that these statements show the correct fraction to decimal equivalents. </a:t>
              </a:r>
            </a:p>
          </p:txBody>
        </p:sp>
      </p:grpSp>
    </p:spTree>
    <p:extLst>
      <p:ext uri="{BB962C8B-B14F-4D97-AF65-F5344CB8AC3E}">
        <p14:creationId xmlns:p14="http://schemas.microsoft.com/office/powerpoint/2010/main" val="4188963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3.88889E-6 -1.11111E-6 L 0.07587 0.6412 " pathEditMode="relative" rAng="0" ptsTypes="AA">
                                      <p:cBhvr>
                                        <p:cTn id="6" dur="2000" fill="hold"/>
                                        <p:tgtEl>
                                          <p:spTgt spid="4"/>
                                        </p:tgtEl>
                                        <p:attrNameLst>
                                          <p:attrName>ppt_x</p:attrName>
                                          <p:attrName>ppt_y</p:attrName>
                                        </p:attrNameLst>
                                      </p:cBhvr>
                                      <p:rCtr x="3785" y="32060"/>
                                    </p:animMotion>
                                  </p:childTnLst>
                                </p:cTn>
                              </p:par>
                              <p:par>
                                <p:cTn id="7" presetID="42" presetClass="path" presetSubtype="0" accel="50000" decel="50000" fill="hold" nodeType="withEffect">
                                  <p:stCondLst>
                                    <p:cond delay="0"/>
                                  </p:stCondLst>
                                  <p:childTnLst>
                                    <p:animMotion origin="layout" path="M -3.88889E-6 -1.11111E-6 L 0.07587 0.6412 " pathEditMode="relative" rAng="0" ptsTypes="AA">
                                      <p:cBhvr>
                                        <p:cTn id="8" dur="2000" fill="hold"/>
                                        <p:tgtEl>
                                          <p:spTgt spid="3"/>
                                        </p:tgtEl>
                                        <p:attrNameLst>
                                          <p:attrName>ppt_x</p:attrName>
                                          <p:attrName>ppt_y</p:attrName>
                                        </p:attrNameLst>
                                      </p:cBhvr>
                                      <p:rCtr x="3785" y="32060"/>
                                    </p:animMotion>
                                  </p:childTnLst>
                                </p:cTn>
                              </p:par>
                              <p:par>
                                <p:cTn id="9" presetID="42" presetClass="path" presetSubtype="0" accel="50000" decel="50000" fill="hold" nodeType="withEffect">
                                  <p:stCondLst>
                                    <p:cond delay="0"/>
                                  </p:stCondLst>
                                  <p:childTnLst>
                                    <p:animMotion origin="layout" path="M -3.88889E-6 -1.11111E-6 L 0.07587 0.6412 " pathEditMode="relative" rAng="0" ptsTypes="AA">
                                      <p:cBhvr>
                                        <p:cTn id="10" dur="2000" fill="hold"/>
                                        <p:tgtEl>
                                          <p:spTgt spid="20"/>
                                        </p:tgtEl>
                                        <p:attrNameLst>
                                          <p:attrName>ppt_x</p:attrName>
                                          <p:attrName>ppt_y</p:attrName>
                                        </p:attrNameLst>
                                      </p:cBhvr>
                                      <p:rCtr x="3785" y="32060"/>
                                    </p:animMotion>
                                  </p:childTnLst>
                                </p:cTn>
                              </p:par>
                              <p:par>
                                <p:cTn id="11" presetID="10" presetClass="entr" presetSubtype="0" fill="hold" nodeType="withEffect">
                                  <p:stCondLst>
                                    <p:cond delay="0"/>
                                  </p:stCondLst>
                                  <p:childTnLst>
                                    <p:set>
                                      <p:cBhvr>
                                        <p:cTn id="12" dur="1" fill="hold">
                                          <p:stCondLst>
                                            <p:cond delay="0"/>
                                          </p:stCondLst>
                                        </p:cTn>
                                        <p:tgtEl>
                                          <p:spTgt spid="67"/>
                                        </p:tgtEl>
                                        <p:attrNameLst>
                                          <p:attrName>style.visibility</p:attrName>
                                        </p:attrNameLst>
                                      </p:cBhvr>
                                      <p:to>
                                        <p:strVal val="visible"/>
                                      </p:to>
                                    </p:set>
                                    <p:animEffect transition="in" filter="fade">
                                      <p:cBhvr>
                                        <p:cTn id="13" dur="500"/>
                                        <p:tgtEl>
                                          <p:spTgt spid="6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80"/>
                                        </p:tgtEl>
                                        <p:attrNameLst>
                                          <p:attrName>style.visibility</p:attrName>
                                        </p:attrNameLst>
                                      </p:cBhvr>
                                      <p:to>
                                        <p:strVal val="visible"/>
                                      </p:to>
                                    </p:set>
                                    <p:animEffect transition="in" filter="fade">
                                      <p:cBhvr>
                                        <p:cTn id="18" dur="500"/>
                                        <p:tgtEl>
                                          <p:spTgt spid="8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92"/>
                                        </p:tgtEl>
                                        <p:attrNameLst>
                                          <p:attrName>style.visibility</p:attrName>
                                        </p:attrNameLst>
                                      </p:cBhvr>
                                      <p:to>
                                        <p:strVal val="visible"/>
                                      </p:to>
                                    </p:set>
                                    <p:animEffect transition="in" filter="fade">
                                      <p:cBhvr>
                                        <p:cTn id="28" dur="500"/>
                                        <p:tgtEl>
                                          <p:spTgt spid="9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93"/>
                                        </p:tgtEl>
                                        <p:attrNameLst>
                                          <p:attrName>style.visibility</p:attrName>
                                        </p:attrNameLst>
                                      </p:cBhvr>
                                      <p:to>
                                        <p:strVal val="visible"/>
                                      </p:to>
                                    </p:set>
                                    <p:animEffect transition="in" filter="fade">
                                      <p:cBhvr>
                                        <p:cTn id="33" dur="500"/>
                                        <p:tgtEl>
                                          <p:spTgt spid="93"/>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10"/>
                                        </p:tgtEl>
                                        <p:attrNameLst>
                                          <p:attrName>style.visibility</p:attrName>
                                        </p:attrNameLst>
                                      </p:cBhvr>
                                      <p:to>
                                        <p:strVal val="visible"/>
                                      </p:to>
                                    </p:set>
                                    <p:animEffect transition="in" filter="fade">
                                      <p:cBhvr>
                                        <p:cTn id="38" dur="500"/>
                                        <p:tgtEl>
                                          <p:spTgt spid="110"/>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11"/>
                                        </p:tgtEl>
                                        <p:attrNameLst>
                                          <p:attrName>style.visibility</p:attrName>
                                        </p:attrNameLst>
                                      </p:cBhvr>
                                      <p:to>
                                        <p:strVal val="visible"/>
                                      </p:to>
                                    </p:set>
                                    <p:animEffect transition="in" filter="fade">
                                      <p:cBhvr>
                                        <p:cTn id="43"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92" grpId="0"/>
      <p:bldP spid="93" grpId="0"/>
      <p:bldP spid="110" grpId="0"/>
      <p:bldP spid="1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0"/>
          <p:cNvPicPr>
            <a:picLocks noChangeAspect="1"/>
          </p:cNvPicPr>
          <p:nvPr/>
        </p:nvPicPr>
        <p:blipFill rotWithShape="1">
          <a:blip r:embed="rId2" cstate="print">
            <a:extLst>
              <a:ext uri="{28A0092B-C50C-407E-A947-70E740481C1C}">
                <a14:useLocalDpi xmlns:a14="http://schemas.microsoft.com/office/drawing/2010/main" val="0"/>
              </a:ext>
            </a:extLst>
          </a:blip>
          <a:srcRect l="19624" t="29376"/>
          <a:stretch/>
        </p:blipFill>
        <p:spPr>
          <a:xfrm>
            <a:off x="539750" y="1239133"/>
            <a:ext cx="8115936" cy="5034666"/>
          </a:xfrm>
          <a:prstGeom prst="rect">
            <a:avLst/>
          </a:prstGeom>
        </p:spPr>
      </p:pic>
      <p:pic>
        <p:nvPicPr>
          <p:cNvPr id="66" name="Picture 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2" name="Rectangle 11"/>
          <p:cNvSpPr/>
          <p:nvPr/>
        </p:nvSpPr>
        <p:spPr>
          <a:xfrm>
            <a:off x="447429" y="670659"/>
            <a:ext cx="2457037"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Decimals as Fractions</a:t>
            </a:r>
          </a:p>
        </p:txBody>
      </p:sp>
      <p:sp>
        <p:nvSpPr>
          <p:cNvPr id="10" name="Rectangle 9"/>
          <p:cNvSpPr/>
          <p:nvPr/>
        </p:nvSpPr>
        <p:spPr>
          <a:xfrm>
            <a:off x="2904466"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90446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l="4524"/>
          <a:stretch/>
        </p:blipFill>
        <p:spPr>
          <a:xfrm>
            <a:off x="539750" y="2876453"/>
            <a:ext cx="4120742" cy="3397347"/>
          </a:xfrm>
          <a:prstGeom prst="rect">
            <a:avLst/>
          </a:prstGeom>
        </p:spPr>
      </p:pic>
      <p:sp>
        <p:nvSpPr>
          <p:cNvPr id="3" name="Freeform 2"/>
          <p:cNvSpPr/>
          <p:nvPr/>
        </p:nvSpPr>
        <p:spPr>
          <a:xfrm>
            <a:off x="1546423" y="4084607"/>
            <a:ext cx="243184" cy="2192815"/>
          </a:xfrm>
          <a:custGeom>
            <a:avLst/>
            <a:gdLst>
              <a:gd name="connsiteX0" fmla="*/ 60445 w 243184"/>
              <a:gd name="connsiteY0" fmla="*/ 2187606 h 2192815"/>
              <a:gd name="connsiteX1" fmla="*/ 3295 w 243184"/>
              <a:gd name="connsiteY1" fmla="*/ 2182843 h 2192815"/>
              <a:gd name="connsiteX2" fmla="*/ 8057 w 243184"/>
              <a:gd name="connsiteY2" fmla="*/ 2097118 h 2192815"/>
              <a:gd name="connsiteX3" fmla="*/ 17582 w 243184"/>
              <a:gd name="connsiteY3" fmla="*/ 1563718 h 2192815"/>
              <a:gd name="connsiteX4" fmla="*/ 22345 w 243184"/>
              <a:gd name="connsiteY4" fmla="*/ 654081 h 2192815"/>
              <a:gd name="connsiteX5" fmla="*/ 27107 w 243184"/>
              <a:gd name="connsiteY5" fmla="*/ 144493 h 2192815"/>
              <a:gd name="connsiteX6" fmla="*/ 41395 w 243184"/>
              <a:gd name="connsiteY6" fmla="*/ 25431 h 2192815"/>
              <a:gd name="connsiteX7" fmla="*/ 127120 w 243184"/>
              <a:gd name="connsiteY7" fmla="*/ 11143 h 2192815"/>
              <a:gd name="connsiteX8" fmla="*/ 127120 w 243184"/>
              <a:gd name="connsiteY8" fmla="*/ 158781 h 2192815"/>
              <a:gd name="connsiteX9" fmla="*/ 241420 w 243184"/>
              <a:gd name="connsiteY9" fmla="*/ 925543 h 2192815"/>
              <a:gd name="connsiteX10" fmla="*/ 193795 w 243184"/>
              <a:gd name="connsiteY10" fmla="*/ 1392268 h 2192815"/>
              <a:gd name="connsiteX11" fmla="*/ 155695 w 243184"/>
              <a:gd name="connsiteY11" fmla="*/ 2068543 h 2192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3184" h="2192815">
                <a:moveTo>
                  <a:pt x="60445" y="2187606"/>
                </a:moveTo>
                <a:cubicBezTo>
                  <a:pt x="36235" y="2192765"/>
                  <a:pt x="12026" y="2197924"/>
                  <a:pt x="3295" y="2182843"/>
                </a:cubicBezTo>
                <a:cubicBezTo>
                  <a:pt x="-5436" y="2167762"/>
                  <a:pt x="5676" y="2200306"/>
                  <a:pt x="8057" y="2097118"/>
                </a:cubicBezTo>
                <a:cubicBezTo>
                  <a:pt x="10438" y="1993930"/>
                  <a:pt x="15201" y="1804224"/>
                  <a:pt x="17582" y="1563718"/>
                </a:cubicBezTo>
                <a:cubicBezTo>
                  <a:pt x="19963" y="1323212"/>
                  <a:pt x="20758" y="890618"/>
                  <a:pt x="22345" y="654081"/>
                </a:cubicBezTo>
                <a:cubicBezTo>
                  <a:pt x="23932" y="417544"/>
                  <a:pt x="23932" y="249268"/>
                  <a:pt x="27107" y="144493"/>
                </a:cubicBezTo>
                <a:cubicBezTo>
                  <a:pt x="30282" y="39718"/>
                  <a:pt x="24726" y="47656"/>
                  <a:pt x="41395" y="25431"/>
                </a:cubicBezTo>
                <a:cubicBezTo>
                  <a:pt x="58064" y="3206"/>
                  <a:pt x="112832" y="-11082"/>
                  <a:pt x="127120" y="11143"/>
                </a:cubicBezTo>
                <a:cubicBezTo>
                  <a:pt x="141408" y="33368"/>
                  <a:pt x="108070" y="6381"/>
                  <a:pt x="127120" y="158781"/>
                </a:cubicBezTo>
                <a:cubicBezTo>
                  <a:pt x="146170" y="311181"/>
                  <a:pt x="230308" y="719962"/>
                  <a:pt x="241420" y="925543"/>
                </a:cubicBezTo>
                <a:cubicBezTo>
                  <a:pt x="252532" y="1131124"/>
                  <a:pt x="208082" y="1201768"/>
                  <a:pt x="193795" y="1392268"/>
                </a:cubicBezTo>
                <a:cubicBezTo>
                  <a:pt x="179508" y="1582768"/>
                  <a:pt x="167601" y="1825655"/>
                  <a:pt x="155695" y="2068543"/>
                </a:cubicBezTo>
              </a:path>
            </a:pathLst>
          </a:cu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8" name="Group 47"/>
          <p:cNvGrpSpPr/>
          <p:nvPr/>
        </p:nvGrpSpPr>
        <p:grpSpPr>
          <a:xfrm>
            <a:off x="6685598" y="1961147"/>
            <a:ext cx="1970088" cy="1033432"/>
            <a:chOff x="6685598" y="1961147"/>
            <a:chExt cx="1970088" cy="1033432"/>
          </a:xfrm>
        </p:grpSpPr>
        <p:sp>
          <p:nvSpPr>
            <p:cNvPr id="35" name="Rectangle 34"/>
            <p:cNvSpPr/>
            <p:nvPr/>
          </p:nvSpPr>
          <p:spPr>
            <a:xfrm>
              <a:off x="6685598" y="1961147"/>
              <a:ext cx="1970088" cy="1033432"/>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9" name="Group 48"/>
            <p:cNvGrpSpPr/>
            <p:nvPr/>
          </p:nvGrpSpPr>
          <p:grpSpPr>
            <a:xfrm>
              <a:off x="6899094" y="2039472"/>
              <a:ext cx="1662152" cy="811567"/>
              <a:chOff x="2177676" y="2617433"/>
              <a:chExt cx="1662152" cy="811567"/>
            </a:xfrm>
          </p:grpSpPr>
          <p:grpSp>
            <p:nvGrpSpPr>
              <p:cNvPr id="50" name="Group 49"/>
              <p:cNvGrpSpPr/>
              <p:nvPr/>
            </p:nvGrpSpPr>
            <p:grpSpPr>
              <a:xfrm>
                <a:off x="3102784" y="2617433"/>
                <a:ext cx="737044" cy="811567"/>
                <a:chOff x="4281567" y="3468599"/>
                <a:chExt cx="737044" cy="811567"/>
              </a:xfrm>
            </p:grpSpPr>
            <p:sp>
              <p:nvSpPr>
                <p:cNvPr id="52" name="TextBox 51"/>
                <p:cNvSpPr txBox="1"/>
                <p:nvPr/>
              </p:nvSpPr>
              <p:spPr>
                <a:xfrm>
                  <a:off x="4492377" y="3468599"/>
                  <a:ext cx="295100" cy="461665"/>
                </a:xfrm>
                <a:prstGeom prst="rect">
                  <a:avLst/>
                </a:prstGeom>
                <a:noFill/>
              </p:spPr>
              <p:txBody>
                <a:bodyPr wrap="square" rtlCol="0">
                  <a:spAutoFit/>
                </a:bodyPr>
                <a:lstStyle/>
                <a:p>
                  <a:pPr algn="ctr"/>
                  <a:r>
                    <a:rPr lang="en-GB" sz="2400" b="1" dirty="0">
                      <a:solidFill>
                        <a:schemeClr val="bg1"/>
                      </a:solidFill>
                    </a:rPr>
                    <a:t>1</a:t>
                  </a:r>
                </a:p>
              </p:txBody>
            </p:sp>
            <p:cxnSp>
              <p:nvCxnSpPr>
                <p:cNvPr id="53" name="Straight Connector 52"/>
                <p:cNvCxnSpPr/>
                <p:nvPr/>
              </p:nvCxnSpPr>
              <p:spPr>
                <a:xfrm>
                  <a:off x="4428877" y="3871913"/>
                  <a:ext cx="4320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4281567" y="3818501"/>
                  <a:ext cx="737044" cy="461665"/>
                </a:xfrm>
                <a:prstGeom prst="rect">
                  <a:avLst/>
                </a:prstGeom>
                <a:noFill/>
              </p:spPr>
              <p:txBody>
                <a:bodyPr wrap="square" rtlCol="0">
                  <a:spAutoFit/>
                </a:bodyPr>
                <a:lstStyle/>
                <a:p>
                  <a:pPr algn="ctr"/>
                  <a:r>
                    <a:rPr lang="en-GB" sz="2400" b="1" dirty="0">
                      <a:solidFill>
                        <a:schemeClr val="bg1"/>
                      </a:solidFill>
                    </a:rPr>
                    <a:t>100</a:t>
                  </a:r>
                </a:p>
              </p:txBody>
            </p:sp>
          </p:grpSp>
          <p:sp>
            <p:nvSpPr>
              <p:cNvPr id="51" name="TextBox 50"/>
              <p:cNvSpPr txBox="1"/>
              <p:nvPr/>
            </p:nvSpPr>
            <p:spPr>
              <a:xfrm>
                <a:off x="2177676" y="2865541"/>
                <a:ext cx="1263678" cy="461665"/>
              </a:xfrm>
              <a:prstGeom prst="rect">
                <a:avLst/>
              </a:prstGeom>
              <a:noFill/>
            </p:spPr>
            <p:txBody>
              <a:bodyPr wrap="square" rtlCol="0">
                <a:spAutoFit/>
              </a:bodyPr>
              <a:lstStyle/>
              <a:p>
                <a:r>
                  <a:rPr lang="en-GB" sz="2400" b="1" dirty="0">
                    <a:solidFill>
                      <a:schemeClr val="bg1"/>
                    </a:solidFill>
                  </a:rPr>
                  <a:t>0.01 =</a:t>
                </a:r>
              </a:p>
            </p:txBody>
          </p:sp>
        </p:grpSp>
      </p:grpSp>
      <p:grpSp>
        <p:nvGrpSpPr>
          <p:cNvPr id="64" name="Group 63"/>
          <p:cNvGrpSpPr/>
          <p:nvPr/>
        </p:nvGrpSpPr>
        <p:grpSpPr>
          <a:xfrm>
            <a:off x="6685598" y="4961326"/>
            <a:ext cx="1970088" cy="1033432"/>
            <a:chOff x="6685598" y="1961147"/>
            <a:chExt cx="1970088" cy="1033432"/>
          </a:xfrm>
        </p:grpSpPr>
        <p:sp>
          <p:nvSpPr>
            <p:cNvPr id="65" name="Rectangle 64"/>
            <p:cNvSpPr/>
            <p:nvPr/>
          </p:nvSpPr>
          <p:spPr>
            <a:xfrm>
              <a:off x="6685598" y="1961147"/>
              <a:ext cx="1970088" cy="1033432"/>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7" name="Group 66"/>
            <p:cNvGrpSpPr/>
            <p:nvPr/>
          </p:nvGrpSpPr>
          <p:grpSpPr>
            <a:xfrm>
              <a:off x="6899094" y="2039472"/>
              <a:ext cx="1662152" cy="811567"/>
              <a:chOff x="2177676" y="2617433"/>
              <a:chExt cx="1662152" cy="811567"/>
            </a:xfrm>
          </p:grpSpPr>
          <p:grpSp>
            <p:nvGrpSpPr>
              <p:cNvPr id="68" name="Group 67"/>
              <p:cNvGrpSpPr/>
              <p:nvPr/>
            </p:nvGrpSpPr>
            <p:grpSpPr>
              <a:xfrm>
                <a:off x="3102784" y="2617433"/>
                <a:ext cx="737044" cy="811567"/>
                <a:chOff x="4281567" y="3468599"/>
                <a:chExt cx="737044" cy="811567"/>
              </a:xfrm>
            </p:grpSpPr>
            <p:sp>
              <p:nvSpPr>
                <p:cNvPr id="70" name="TextBox 69"/>
                <p:cNvSpPr txBox="1"/>
                <p:nvPr/>
              </p:nvSpPr>
              <p:spPr>
                <a:xfrm>
                  <a:off x="4310373" y="3468599"/>
                  <a:ext cx="684174" cy="461665"/>
                </a:xfrm>
                <a:prstGeom prst="rect">
                  <a:avLst/>
                </a:prstGeom>
                <a:noFill/>
              </p:spPr>
              <p:txBody>
                <a:bodyPr wrap="square" rtlCol="0">
                  <a:spAutoFit/>
                </a:bodyPr>
                <a:lstStyle/>
                <a:p>
                  <a:pPr algn="ctr"/>
                  <a:r>
                    <a:rPr lang="en-GB" sz="2400" b="1" dirty="0">
                      <a:solidFill>
                        <a:schemeClr val="bg1"/>
                      </a:solidFill>
                    </a:rPr>
                    <a:t>1</a:t>
                  </a:r>
                </a:p>
              </p:txBody>
            </p:sp>
            <p:cxnSp>
              <p:nvCxnSpPr>
                <p:cNvPr id="71" name="Straight Connector 70"/>
                <p:cNvCxnSpPr/>
                <p:nvPr/>
              </p:nvCxnSpPr>
              <p:spPr>
                <a:xfrm>
                  <a:off x="4524127" y="3871913"/>
                  <a:ext cx="2520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4281567" y="3818501"/>
                  <a:ext cx="737044" cy="461665"/>
                </a:xfrm>
                <a:prstGeom prst="rect">
                  <a:avLst/>
                </a:prstGeom>
                <a:noFill/>
              </p:spPr>
              <p:txBody>
                <a:bodyPr wrap="square" rtlCol="0">
                  <a:spAutoFit/>
                </a:bodyPr>
                <a:lstStyle/>
                <a:p>
                  <a:pPr algn="ctr"/>
                  <a:r>
                    <a:rPr lang="en-GB" sz="2400" b="1" dirty="0">
                      <a:solidFill>
                        <a:schemeClr val="bg1"/>
                      </a:solidFill>
                    </a:rPr>
                    <a:t>8</a:t>
                  </a:r>
                </a:p>
              </p:txBody>
            </p:sp>
          </p:grpSp>
          <p:sp>
            <p:nvSpPr>
              <p:cNvPr id="69" name="TextBox 68"/>
              <p:cNvSpPr txBox="1"/>
              <p:nvPr/>
            </p:nvSpPr>
            <p:spPr>
              <a:xfrm>
                <a:off x="2177676" y="2865541"/>
                <a:ext cx="1263678" cy="461665"/>
              </a:xfrm>
              <a:prstGeom prst="rect">
                <a:avLst/>
              </a:prstGeom>
              <a:noFill/>
            </p:spPr>
            <p:txBody>
              <a:bodyPr wrap="square" rtlCol="0">
                <a:spAutoFit/>
              </a:bodyPr>
              <a:lstStyle/>
              <a:p>
                <a:r>
                  <a:rPr lang="en-GB" sz="2400" b="1" dirty="0">
                    <a:solidFill>
                      <a:schemeClr val="bg1"/>
                    </a:solidFill>
                  </a:rPr>
                  <a:t>0.125 =</a:t>
                </a:r>
              </a:p>
            </p:txBody>
          </p:sp>
        </p:grpSp>
      </p:grpSp>
      <p:grpSp>
        <p:nvGrpSpPr>
          <p:cNvPr id="56" name="Group 55"/>
          <p:cNvGrpSpPr/>
          <p:nvPr/>
        </p:nvGrpSpPr>
        <p:grpSpPr>
          <a:xfrm>
            <a:off x="6685598" y="3423163"/>
            <a:ext cx="1970088" cy="1033432"/>
            <a:chOff x="6685598" y="1961147"/>
            <a:chExt cx="1970088" cy="1033432"/>
          </a:xfrm>
        </p:grpSpPr>
        <p:sp>
          <p:nvSpPr>
            <p:cNvPr id="57" name="Rectangle 56"/>
            <p:cNvSpPr/>
            <p:nvPr/>
          </p:nvSpPr>
          <p:spPr>
            <a:xfrm>
              <a:off x="6685598" y="1961147"/>
              <a:ext cx="1970088" cy="1033432"/>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8" name="Group 57"/>
            <p:cNvGrpSpPr/>
            <p:nvPr/>
          </p:nvGrpSpPr>
          <p:grpSpPr>
            <a:xfrm>
              <a:off x="6899094" y="2039472"/>
              <a:ext cx="1662152" cy="811567"/>
              <a:chOff x="2177676" y="2617433"/>
              <a:chExt cx="1662152" cy="811567"/>
            </a:xfrm>
          </p:grpSpPr>
          <p:grpSp>
            <p:nvGrpSpPr>
              <p:cNvPr id="59" name="Group 58"/>
              <p:cNvGrpSpPr/>
              <p:nvPr/>
            </p:nvGrpSpPr>
            <p:grpSpPr>
              <a:xfrm>
                <a:off x="3102784" y="2617433"/>
                <a:ext cx="737044" cy="811567"/>
                <a:chOff x="4281567" y="3468599"/>
                <a:chExt cx="737044" cy="811567"/>
              </a:xfrm>
            </p:grpSpPr>
            <p:sp>
              <p:nvSpPr>
                <p:cNvPr id="61" name="TextBox 60"/>
                <p:cNvSpPr txBox="1"/>
                <p:nvPr/>
              </p:nvSpPr>
              <p:spPr>
                <a:xfrm>
                  <a:off x="4310373" y="3468599"/>
                  <a:ext cx="684174" cy="461665"/>
                </a:xfrm>
                <a:prstGeom prst="rect">
                  <a:avLst/>
                </a:prstGeom>
                <a:noFill/>
              </p:spPr>
              <p:txBody>
                <a:bodyPr wrap="square" rtlCol="0">
                  <a:spAutoFit/>
                </a:bodyPr>
                <a:lstStyle/>
                <a:p>
                  <a:pPr algn="ctr"/>
                  <a:r>
                    <a:rPr lang="en-GB" sz="2400" b="1" dirty="0">
                      <a:solidFill>
                        <a:schemeClr val="bg1"/>
                      </a:solidFill>
                    </a:rPr>
                    <a:t>55</a:t>
                  </a:r>
                </a:p>
              </p:txBody>
            </p:sp>
            <p:cxnSp>
              <p:nvCxnSpPr>
                <p:cNvPr id="62" name="Straight Connector 61"/>
                <p:cNvCxnSpPr/>
                <p:nvPr/>
              </p:nvCxnSpPr>
              <p:spPr>
                <a:xfrm>
                  <a:off x="4428877" y="3871913"/>
                  <a:ext cx="4320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63" name="TextBox 62"/>
                <p:cNvSpPr txBox="1"/>
                <p:nvPr/>
              </p:nvSpPr>
              <p:spPr>
                <a:xfrm>
                  <a:off x="4281567" y="3818501"/>
                  <a:ext cx="737044" cy="461665"/>
                </a:xfrm>
                <a:prstGeom prst="rect">
                  <a:avLst/>
                </a:prstGeom>
                <a:noFill/>
              </p:spPr>
              <p:txBody>
                <a:bodyPr wrap="square" rtlCol="0">
                  <a:spAutoFit/>
                </a:bodyPr>
                <a:lstStyle/>
                <a:p>
                  <a:pPr algn="ctr"/>
                  <a:r>
                    <a:rPr lang="en-GB" sz="2400" b="1" dirty="0">
                      <a:solidFill>
                        <a:schemeClr val="bg1"/>
                      </a:solidFill>
                    </a:rPr>
                    <a:t>100</a:t>
                  </a:r>
                </a:p>
              </p:txBody>
            </p:sp>
          </p:grpSp>
          <p:sp>
            <p:nvSpPr>
              <p:cNvPr id="60" name="TextBox 59"/>
              <p:cNvSpPr txBox="1"/>
              <p:nvPr/>
            </p:nvSpPr>
            <p:spPr>
              <a:xfrm>
                <a:off x="2177676" y="2865541"/>
                <a:ext cx="1263678" cy="461665"/>
              </a:xfrm>
              <a:prstGeom prst="rect">
                <a:avLst/>
              </a:prstGeom>
              <a:noFill/>
            </p:spPr>
            <p:txBody>
              <a:bodyPr wrap="square" rtlCol="0">
                <a:spAutoFit/>
              </a:bodyPr>
              <a:lstStyle/>
              <a:p>
                <a:r>
                  <a:rPr lang="en-GB" sz="2400" b="1" dirty="0">
                    <a:solidFill>
                      <a:schemeClr val="bg1"/>
                    </a:solidFill>
                  </a:rPr>
                  <a:t>0.55 =</a:t>
                </a:r>
              </a:p>
            </p:txBody>
          </p:sp>
        </p:grpSp>
      </p:grpSp>
      <p:pic>
        <p:nvPicPr>
          <p:cNvPr id="6" name="Picture 5"/>
          <p:cNvPicPr>
            <a:picLocks noChangeAspect="1"/>
          </p:cNvPicPr>
          <p:nvPr/>
        </p:nvPicPr>
        <p:blipFill rotWithShape="1">
          <a:blip r:embed="rId5" cstate="print">
            <a:extLst>
              <a:ext uri="{28A0092B-C50C-407E-A947-70E740481C1C}">
                <a14:useLocalDpi xmlns:a14="http://schemas.microsoft.com/office/drawing/2010/main" val="0"/>
              </a:ext>
            </a:extLst>
          </a:blip>
          <a:srcRect t="12478" b="23456"/>
          <a:stretch/>
        </p:blipFill>
        <p:spPr>
          <a:xfrm>
            <a:off x="1588618" y="1234799"/>
            <a:ext cx="5198772" cy="5039001"/>
          </a:xfrm>
          <a:prstGeom prst="rect">
            <a:avLst/>
          </a:prstGeom>
        </p:spPr>
      </p:pic>
      <p:sp>
        <p:nvSpPr>
          <p:cNvPr id="2" name="Freeform 1"/>
          <p:cNvSpPr/>
          <p:nvPr/>
        </p:nvSpPr>
        <p:spPr>
          <a:xfrm>
            <a:off x="1620703" y="2994900"/>
            <a:ext cx="347141" cy="804209"/>
          </a:xfrm>
          <a:custGeom>
            <a:avLst/>
            <a:gdLst>
              <a:gd name="connsiteX0" fmla="*/ 241435 w 347141"/>
              <a:gd name="connsiteY0" fmla="*/ 713 h 804209"/>
              <a:gd name="connsiteX1" fmla="*/ 284297 w 347141"/>
              <a:gd name="connsiteY1" fmla="*/ 62625 h 804209"/>
              <a:gd name="connsiteX2" fmla="*/ 331922 w 347141"/>
              <a:gd name="connsiteY2" fmla="*/ 186450 h 804209"/>
              <a:gd name="connsiteX3" fmla="*/ 341447 w 347141"/>
              <a:gd name="connsiteY3" fmla="*/ 357900 h 804209"/>
              <a:gd name="connsiteX4" fmla="*/ 250960 w 347141"/>
              <a:gd name="connsiteY4" fmla="*/ 553163 h 804209"/>
              <a:gd name="connsiteX5" fmla="*/ 69985 w 347141"/>
              <a:gd name="connsiteY5" fmla="*/ 762713 h 804209"/>
              <a:gd name="connsiteX6" fmla="*/ 8072 w 347141"/>
              <a:gd name="connsiteY6" fmla="*/ 796050 h 804209"/>
              <a:gd name="connsiteX7" fmla="*/ 3310 w 347141"/>
              <a:gd name="connsiteY7" fmla="*/ 657938 h 804209"/>
              <a:gd name="connsiteX8" fmla="*/ 31885 w 347141"/>
              <a:gd name="connsiteY8" fmla="*/ 581738 h 804209"/>
              <a:gd name="connsiteX9" fmla="*/ 208097 w 347141"/>
              <a:gd name="connsiteY9" fmla="*/ 343613 h 804209"/>
              <a:gd name="connsiteX10" fmla="*/ 155710 w 347141"/>
              <a:gd name="connsiteY10" fmla="*/ 100725 h 804209"/>
              <a:gd name="connsiteX11" fmla="*/ 241435 w 347141"/>
              <a:gd name="connsiteY11" fmla="*/ 713 h 804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7141" h="804209">
                <a:moveTo>
                  <a:pt x="241435" y="713"/>
                </a:moveTo>
                <a:cubicBezTo>
                  <a:pt x="262866" y="-5637"/>
                  <a:pt x="269216" y="31669"/>
                  <a:pt x="284297" y="62625"/>
                </a:cubicBezTo>
                <a:cubicBezTo>
                  <a:pt x="299378" y="93581"/>
                  <a:pt x="322397" y="137237"/>
                  <a:pt x="331922" y="186450"/>
                </a:cubicBezTo>
                <a:cubicBezTo>
                  <a:pt x="341447" y="235663"/>
                  <a:pt x="354941" y="296781"/>
                  <a:pt x="341447" y="357900"/>
                </a:cubicBezTo>
                <a:cubicBezTo>
                  <a:pt x="327953" y="419019"/>
                  <a:pt x="296204" y="485694"/>
                  <a:pt x="250960" y="553163"/>
                </a:cubicBezTo>
                <a:cubicBezTo>
                  <a:pt x="205716" y="620632"/>
                  <a:pt x="110466" y="722232"/>
                  <a:pt x="69985" y="762713"/>
                </a:cubicBezTo>
                <a:cubicBezTo>
                  <a:pt x="29504" y="803194"/>
                  <a:pt x="19184" y="813512"/>
                  <a:pt x="8072" y="796050"/>
                </a:cubicBezTo>
                <a:cubicBezTo>
                  <a:pt x="-3040" y="778588"/>
                  <a:pt x="-659" y="693657"/>
                  <a:pt x="3310" y="657938"/>
                </a:cubicBezTo>
                <a:cubicBezTo>
                  <a:pt x="7279" y="622219"/>
                  <a:pt x="-2246" y="634125"/>
                  <a:pt x="31885" y="581738"/>
                </a:cubicBezTo>
                <a:cubicBezTo>
                  <a:pt x="66016" y="529351"/>
                  <a:pt x="187460" y="423782"/>
                  <a:pt x="208097" y="343613"/>
                </a:cubicBezTo>
                <a:cubicBezTo>
                  <a:pt x="228734" y="263444"/>
                  <a:pt x="156504" y="154700"/>
                  <a:pt x="155710" y="100725"/>
                </a:cubicBezTo>
                <a:cubicBezTo>
                  <a:pt x="154916" y="46750"/>
                  <a:pt x="220004" y="7063"/>
                  <a:pt x="241435" y="713"/>
                </a:cubicBezTo>
                <a:close/>
              </a:path>
            </a:pathLst>
          </a:custGeom>
          <a:solidFill>
            <a:schemeClr val="tx1">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r="62839" b="71452"/>
          <a:stretch/>
        </p:blipFill>
        <p:spPr>
          <a:xfrm>
            <a:off x="353535" y="2865541"/>
            <a:ext cx="1603866" cy="969860"/>
          </a:xfrm>
          <a:prstGeom prst="rect">
            <a:avLst/>
          </a:prstGeom>
        </p:spPr>
      </p:pic>
      <p:grpSp>
        <p:nvGrpSpPr>
          <p:cNvPr id="5" name="Group 4"/>
          <p:cNvGrpSpPr/>
          <p:nvPr/>
        </p:nvGrpSpPr>
        <p:grpSpPr>
          <a:xfrm>
            <a:off x="2096748" y="2053974"/>
            <a:ext cx="1515571" cy="811567"/>
            <a:chOff x="2177676" y="2617433"/>
            <a:chExt cx="1515571" cy="811567"/>
          </a:xfrm>
        </p:grpSpPr>
        <p:grpSp>
          <p:nvGrpSpPr>
            <p:cNvPr id="13" name="Group 12"/>
            <p:cNvGrpSpPr/>
            <p:nvPr/>
          </p:nvGrpSpPr>
          <p:grpSpPr>
            <a:xfrm>
              <a:off x="3102784" y="2617433"/>
              <a:ext cx="590463" cy="811567"/>
              <a:chOff x="4281567" y="3468599"/>
              <a:chExt cx="590463" cy="811567"/>
            </a:xfrm>
          </p:grpSpPr>
          <p:sp>
            <p:nvSpPr>
              <p:cNvPr id="14" name="TextBox 13"/>
              <p:cNvSpPr txBox="1"/>
              <p:nvPr/>
            </p:nvSpPr>
            <p:spPr>
              <a:xfrm>
                <a:off x="4428877" y="3468599"/>
                <a:ext cx="295100" cy="461665"/>
              </a:xfrm>
              <a:prstGeom prst="rect">
                <a:avLst/>
              </a:prstGeom>
              <a:noFill/>
            </p:spPr>
            <p:txBody>
              <a:bodyPr wrap="square" rtlCol="0">
                <a:spAutoFit/>
              </a:bodyPr>
              <a:lstStyle/>
              <a:p>
                <a:pPr algn="ctr"/>
                <a:r>
                  <a:rPr lang="en-GB" sz="2400" dirty="0"/>
                  <a:t>1</a:t>
                </a:r>
              </a:p>
            </p:txBody>
          </p:sp>
          <p:cxnSp>
            <p:nvCxnSpPr>
              <p:cNvPr id="15" name="Straight Connector 14"/>
              <p:cNvCxnSpPr/>
              <p:nvPr/>
            </p:nvCxnSpPr>
            <p:spPr>
              <a:xfrm>
                <a:off x="4428877" y="3871913"/>
                <a:ext cx="2951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281567" y="3818501"/>
                <a:ext cx="590463" cy="461665"/>
              </a:xfrm>
              <a:prstGeom prst="rect">
                <a:avLst/>
              </a:prstGeom>
              <a:noFill/>
            </p:spPr>
            <p:txBody>
              <a:bodyPr wrap="square" rtlCol="0">
                <a:spAutoFit/>
              </a:bodyPr>
              <a:lstStyle/>
              <a:p>
                <a:pPr algn="ctr"/>
                <a:r>
                  <a:rPr lang="en-GB" sz="2400" dirty="0"/>
                  <a:t>10</a:t>
                </a:r>
              </a:p>
            </p:txBody>
          </p:sp>
        </p:grpSp>
        <p:sp>
          <p:nvSpPr>
            <p:cNvPr id="4" name="TextBox 3"/>
            <p:cNvSpPr txBox="1"/>
            <p:nvPr/>
          </p:nvSpPr>
          <p:spPr>
            <a:xfrm>
              <a:off x="2177676" y="2865541"/>
              <a:ext cx="1263678" cy="461665"/>
            </a:xfrm>
            <a:prstGeom prst="rect">
              <a:avLst/>
            </a:prstGeom>
            <a:noFill/>
          </p:spPr>
          <p:txBody>
            <a:bodyPr wrap="square" rtlCol="0">
              <a:spAutoFit/>
            </a:bodyPr>
            <a:lstStyle/>
            <a:p>
              <a:r>
                <a:rPr lang="en-GB" sz="2400" dirty="0"/>
                <a:t>0.01 =</a:t>
              </a:r>
            </a:p>
          </p:txBody>
        </p:sp>
      </p:grpSp>
      <p:grpSp>
        <p:nvGrpSpPr>
          <p:cNvPr id="18" name="Group 17"/>
          <p:cNvGrpSpPr/>
          <p:nvPr/>
        </p:nvGrpSpPr>
        <p:grpSpPr>
          <a:xfrm>
            <a:off x="2115798" y="3527040"/>
            <a:ext cx="1900539" cy="811567"/>
            <a:chOff x="2177676" y="2617433"/>
            <a:chExt cx="1900539" cy="811567"/>
          </a:xfrm>
        </p:grpSpPr>
        <p:grpSp>
          <p:nvGrpSpPr>
            <p:cNvPr id="19" name="Group 18"/>
            <p:cNvGrpSpPr/>
            <p:nvPr/>
          </p:nvGrpSpPr>
          <p:grpSpPr>
            <a:xfrm>
              <a:off x="3102784" y="2617433"/>
              <a:ext cx="975431" cy="811567"/>
              <a:chOff x="4281567" y="3468599"/>
              <a:chExt cx="975431" cy="811567"/>
            </a:xfrm>
          </p:grpSpPr>
          <p:sp>
            <p:nvSpPr>
              <p:cNvPr id="21" name="TextBox 20"/>
              <p:cNvSpPr txBox="1"/>
              <p:nvPr/>
            </p:nvSpPr>
            <p:spPr>
              <a:xfrm>
                <a:off x="4383155" y="3468599"/>
                <a:ext cx="743669" cy="461665"/>
              </a:xfrm>
              <a:prstGeom prst="rect">
                <a:avLst/>
              </a:prstGeom>
              <a:noFill/>
            </p:spPr>
            <p:txBody>
              <a:bodyPr wrap="square" rtlCol="0">
                <a:spAutoFit/>
              </a:bodyPr>
              <a:lstStyle/>
              <a:p>
                <a:pPr algn="ctr"/>
                <a:r>
                  <a:rPr lang="en-GB" sz="2400" dirty="0"/>
                  <a:t>550</a:t>
                </a:r>
              </a:p>
            </p:txBody>
          </p:sp>
          <p:cxnSp>
            <p:nvCxnSpPr>
              <p:cNvPr id="22" name="Straight Connector 21"/>
              <p:cNvCxnSpPr/>
              <p:nvPr/>
            </p:nvCxnSpPr>
            <p:spPr>
              <a:xfrm>
                <a:off x="4428877" y="3871913"/>
                <a:ext cx="648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4281567" y="3818501"/>
                <a:ext cx="975431" cy="461665"/>
              </a:xfrm>
              <a:prstGeom prst="rect">
                <a:avLst/>
              </a:prstGeom>
              <a:noFill/>
            </p:spPr>
            <p:txBody>
              <a:bodyPr wrap="square" rtlCol="0">
                <a:spAutoFit/>
              </a:bodyPr>
              <a:lstStyle/>
              <a:p>
                <a:pPr algn="ctr"/>
                <a:r>
                  <a:rPr lang="en-GB" sz="2400" dirty="0"/>
                  <a:t>1000</a:t>
                </a:r>
              </a:p>
            </p:txBody>
          </p:sp>
        </p:grpSp>
        <p:sp>
          <p:nvSpPr>
            <p:cNvPr id="20" name="TextBox 19"/>
            <p:cNvSpPr txBox="1"/>
            <p:nvPr/>
          </p:nvSpPr>
          <p:spPr>
            <a:xfrm>
              <a:off x="2177676" y="2865541"/>
              <a:ext cx="1263678" cy="461665"/>
            </a:xfrm>
            <a:prstGeom prst="rect">
              <a:avLst/>
            </a:prstGeom>
            <a:noFill/>
          </p:spPr>
          <p:txBody>
            <a:bodyPr wrap="square" rtlCol="0">
              <a:spAutoFit/>
            </a:bodyPr>
            <a:lstStyle/>
            <a:p>
              <a:r>
                <a:rPr lang="en-GB" sz="2400" dirty="0"/>
                <a:t>0.55 =</a:t>
              </a:r>
            </a:p>
          </p:txBody>
        </p:sp>
      </p:grpSp>
      <p:grpSp>
        <p:nvGrpSpPr>
          <p:cNvPr id="24" name="Group 23"/>
          <p:cNvGrpSpPr/>
          <p:nvPr/>
        </p:nvGrpSpPr>
        <p:grpSpPr>
          <a:xfrm>
            <a:off x="2081508" y="5146555"/>
            <a:ext cx="1393651" cy="811567"/>
            <a:chOff x="2299596" y="2617433"/>
            <a:chExt cx="1393651" cy="811567"/>
          </a:xfrm>
        </p:grpSpPr>
        <p:grpSp>
          <p:nvGrpSpPr>
            <p:cNvPr id="25" name="Group 24"/>
            <p:cNvGrpSpPr/>
            <p:nvPr/>
          </p:nvGrpSpPr>
          <p:grpSpPr>
            <a:xfrm>
              <a:off x="3102784" y="2617433"/>
              <a:ext cx="590463" cy="811567"/>
              <a:chOff x="4281567" y="3468599"/>
              <a:chExt cx="590463" cy="811567"/>
            </a:xfrm>
          </p:grpSpPr>
          <p:sp>
            <p:nvSpPr>
              <p:cNvPr id="27" name="TextBox 26"/>
              <p:cNvSpPr txBox="1"/>
              <p:nvPr/>
            </p:nvSpPr>
            <p:spPr>
              <a:xfrm>
                <a:off x="4428877" y="3468599"/>
                <a:ext cx="295100" cy="461665"/>
              </a:xfrm>
              <a:prstGeom prst="rect">
                <a:avLst/>
              </a:prstGeom>
              <a:noFill/>
            </p:spPr>
            <p:txBody>
              <a:bodyPr wrap="square" rtlCol="0">
                <a:spAutoFit/>
              </a:bodyPr>
              <a:lstStyle/>
              <a:p>
                <a:pPr algn="ctr"/>
                <a:r>
                  <a:rPr lang="en-GB" sz="2400" dirty="0"/>
                  <a:t>1</a:t>
                </a:r>
              </a:p>
            </p:txBody>
          </p:sp>
          <p:cxnSp>
            <p:nvCxnSpPr>
              <p:cNvPr id="28" name="Straight Connector 27"/>
              <p:cNvCxnSpPr/>
              <p:nvPr/>
            </p:nvCxnSpPr>
            <p:spPr>
              <a:xfrm>
                <a:off x="4428877" y="3871913"/>
                <a:ext cx="2951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4281567" y="3818501"/>
                <a:ext cx="590463" cy="461665"/>
              </a:xfrm>
              <a:prstGeom prst="rect">
                <a:avLst/>
              </a:prstGeom>
              <a:noFill/>
            </p:spPr>
            <p:txBody>
              <a:bodyPr wrap="square" rtlCol="0">
                <a:spAutoFit/>
              </a:bodyPr>
              <a:lstStyle/>
              <a:p>
                <a:pPr algn="ctr"/>
                <a:r>
                  <a:rPr lang="en-GB" sz="2400" dirty="0"/>
                  <a:t>8</a:t>
                </a:r>
              </a:p>
            </p:txBody>
          </p:sp>
        </p:grpSp>
        <p:sp>
          <p:nvSpPr>
            <p:cNvPr id="26" name="TextBox 25"/>
            <p:cNvSpPr txBox="1"/>
            <p:nvPr/>
          </p:nvSpPr>
          <p:spPr>
            <a:xfrm>
              <a:off x="2299596" y="2865541"/>
              <a:ext cx="924365" cy="461665"/>
            </a:xfrm>
            <a:prstGeom prst="rect">
              <a:avLst/>
            </a:prstGeom>
            <a:noFill/>
          </p:spPr>
          <p:txBody>
            <a:bodyPr wrap="square" rtlCol="0">
              <a:spAutoFit/>
            </a:bodyPr>
            <a:lstStyle/>
            <a:p>
              <a:r>
                <a:rPr lang="en-GB" sz="2400" dirty="0"/>
                <a:t>0.8 =</a:t>
              </a:r>
            </a:p>
          </p:txBody>
        </p:sp>
      </p:grpSp>
      <p:cxnSp>
        <p:nvCxnSpPr>
          <p:cNvPr id="30" name="Straight Connector 29"/>
          <p:cNvCxnSpPr/>
          <p:nvPr/>
        </p:nvCxnSpPr>
        <p:spPr>
          <a:xfrm>
            <a:off x="2705100" y="3181350"/>
            <a:ext cx="328612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2705100" y="4791075"/>
            <a:ext cx="328612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a:xfrm>
            <a:off x="4122528" y="2071249"/>
            <a:ext cx="2262278" cy="923330"/>
          </a:xfrm>
          <a:prstGeom prst="rect">
            <a:avLst/>
          </a:prstGeom>
        </p:spPr>
        <p:txBody>
          <a:bodyPr wrap="square">
            <a:spAutoFit/>
          </a:bodyPr>
          <a:lstStyle/>
          <a:p>
            <a:r>
              <a:rPr lang="en-GB" dirty="0">
                <a:solidFill>
                  <a:srgbClr val="87BD31"/>
                </a:solidFill>
              </a:rPr>
              <a:t>This is false as 0.01 is equivalent to one hundredth.</a:t>
            </a:r>
          </a:p>
        </p:txBody>
      </p:sp>
      <p:sp>
        <p:nvSpPr>
          <p:cNvPr id="36" name="Rectangle 35"/>
          <p:cNvSpPr/>
          <p:nvPr/>
        </p:nvSpPr>
        <p:spPr>
          <a:xfrm>
            <a:off x="4122528" y="3555246"/>
            <a:ext cx="2490878" cy="923330"/>
          </a:xfrm>
          <a:prstGeom prst="rect">
            <a:avLst/>
          </a:prstGeom>
        </p:spPr>
        <p:txBody>
          <a:bodyPr wrap="square">
            <a:spAutoFit/>
          </a:bodyPr>
          <a:lstStyle/>
          <a:p>
            <a:r>
              <a:rPr lang="en-GB" dirty="0">
                <a:solidFill>
                  <a:srgbClr val="87BD31"/>
                </a:solidFill>
              </a:rPr>
              <a:t>This is true. If we simplified the fraction, it would be     . </a:t>
            </a:r>
          </a:p>
        </p:txBody>
      </p:sp>
      <p:grpSp>
        <p:nvGrpSpPr>
          <p:cNvPr id="38" name="Group 37"/>
          <p:cNvGrpSpPr/>
          <p:nvPr/>
        </p:nvGrpSpPr>
        <p:grpSpPr>
          <a:xfrm>
            <a:off x="5253667" y="4084607"/>
            <a:ext cx="590463" cy="519556"/>
            <a:chOff x="4281567" y="3606722"/>
            <a:chExt cx="590463" cy="519556"/>
          </a:xfrm>
        </p:grpSpPr>
        <p:sp>
          <p:nvSpPr>
            <p:cNvPr id="40" name="TextBox 39"/>
            <p:cNvSpPr txBox="1"/>
            <p:nvPr/>
          </p:nvSpPr>
          <p:spPr>
            <a:xfrm>
              <a:off x="4395537" y="3606722"/>
              <a:ext cx="385658" cy="307777"/>
            </a:xfrm>
            <a:prstGeom prst="rect">
              <a:avLst/>
            </a:prstGeom>
            <a:noFill/>
          </p:spPr>
          <p:txBody>
            <a:bodyPr wrap="square" rtlCol="0">
              <a:spAutoFit/>
            </a:bodyPr>
            <a:lstStyle/>
            <a:p>
              <a:pPr algn="ctr"/>
              <a:r>
                <a:rPr lang="en-GB" sz="1400" b="1" dirty="0">
                  <a:solidFill>
                    <a:srgbClr val="87BD31"/>
                  </a:solidFill>
                </a:rPr>
                <a:t>55</a:t>
              </a:r>
            </a:p>
          </p:txBody>
        </p:sp>
        <p:cxnSp>
          <p:nvCxnSpPr>
            <p:cNvPr id="41" name="Straight Connector 40"/>
            <p:cNvCxnSpPr/>
            <p:nvPr/>
          </p:nvCxnSpPr>
          <p:spPr>
            <a:xfrm>
              <a:off x="4471738" y="3871913"/>
              <a:ext cx="216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4281567" y="3818501"/>
              <a:ext cx="590463" cy="307777"/>
            </a:xfrm>
            <a:prstGeom prst="rect">
              <a:avLst/>
            </a:prstGeom>
            <a:noFill/>
          </p:spPr>
          <p:txBody>
            <a:bodyPr wrap="square" rtlCol="0">
              <a:spAutoFit/>
            </a:bodyPr>
            <a:lstStyle/>
            <a:p>
              <a:pPr algn="ctr"/>
              <a:r>
                <a:rPr lang="en-GB" sz="1400" b="1" dirty="0">
                  <a:solidFill>
                    <a:srgbClr val="87BD31"/>
                  </a:solidFill>
                </a:rPr>
                <a:t>100</a:t>
              </a:r>
            </a:p>
          </p:txBody>
        </p:sp>
      </p:grpSp>
      <p:sp>
        <p:nvSpPr>
          <p:cNvPr id="43" name="Rectangle 42"/>
          <p:cNvSpPr/>
          <p:nvPr/>
        </p:nvSpPr>
        <p:spPr>
          <a:xfrm>
            <a:off x="4122528" y="5210693"/>
            <a:ext cx="2490878" cy="646331"/>
          </a:xfrm>
          <a:prstGeom prst="rect">
            <a:avLst/>
          </a:prstGeom>
        </p:spPr>
        <p:txBody>
          <a:bodyPr wrap="square">
            <a:spAutoFit/>
          </a:bodyPr>
          <a:lstStyle/>
          <a:p>
            <a:r>
              <a:rPr lang="en-GB" dirty="0">
                <a:solidFill>
                  <a:srgbClr val="87BD31"/>
                </a:solidFill>
              </a:rPr>
              <a:t>This is false as 0.8 is equivalent to     . </a:t>
            </a:r>
          </a:p>
        </p:txBody>
      </p:sp>
      <p:grpSp>
        <p:nvGrpSpPr>
          <p:cNvPr id="44" name="Group 43"/>
          <p:cNvGrpSpPr/>
          <p:nvPr/>
        </p:nvGrpSpPr>
        <p:grpSpPr>
          <a:xfrm>
            <a:off x="5425122" y="5454300"/>
            <a:ext cx="590463" cy="519556"/>
            <a:chOff x="4281567" y="3606722"/>
            <a:chExt cx="590463" cy="519556"/>
          </a:xfrm>
        </p:grpSpPr>
        <p:sp>
          <p:nvSpPr>
            <p:cNvPr id="45" name="TextBox 44"/>
            <p:cNvSpPr txBox="1"/>
            <p:nvPr/>
          </p:nvSpPr>
          <p:spPr>
            <a:xfrm>
              <a:off x="4395537" y="3606722"/>
              <a:ext cx="385658" cy="307777"/>
            </a:xfrm>
            <a:prstGeom prst="rect">
              <a:avLst/>
            </a:prstGeom>
            <a:noFill/>
          </p:spPr>
          <p:txBody>
            <a:bodyPr wrap="square" rtlCol="0">
              <a:spAutoFit/>
            </a:bodyPr>
            <a:lstStyle/>
            <a:p>
              <a:pPr algn="ctr"/>
              <a:r>
                <a:rPr lang="en-GB" sz="1400" b="1" dirty="0">
                  <a:solidFill>
                    <a:srgbClr val="87BD31"/>
                  </a:solidFill>
                </a:rPr>
                <a:t>8</a:t>
              </a:r>
            </a:p>
          </p:txBody>
        </p:sp>
        <p:cxnSp>
          <p:nvCxnSpPr>
            <p:cNvPr id="46" name="Straight Connector 45"/>
            <p:cNvCxnSpPr/>
            <p:nvPr/>
          </p:nvCxnSpPr>
          <p:spPr>
            <a:xfrm>
              <a:off x="4471738" y="3871913"/>
              <a:ext cx="216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4281567" y="3818501"/>
              <a:ext cx="590463" cy="307777"/>
            </a:xfrm>
            <a:prstGeom prst="rect">
              <a:avLst/>
            </a:prstGeom>
            <a:noFill/>
          </p:spPr>
          <p:txBody>
            <a:bodyPr wrap="square" rtlCol="0">
              <a:spAutoFit/>
            </a:bodyPr>
            <a:lstStyle/>
            <a:p>
              <a:pPr algn="ctr"/>
              <a:r>
                <a:rPr lang="en-GB" sz="1400" b="1" dirty="0">
                  <a:solidFill>
                    <a:srgbClr val="87BD31"/>
                  </a:solidFill>
                </a:rPr>
                <a:t>10</a:t>
              </a:r>
            </a:p>
          </p:txBody>
        </p:sp>
      </p:grpSp>
      <p:grpSp>
        <p:nvGrpSpPr>
          <p:cNvPr id="73" name="Group 72"/>
          <p:cNvGrpSpPr/>
          <p:nvPr/>
        </p:nvGrpSpPr>
        <p:grpSpPr>
          <a:xfrm>
            <a:off x="539750" y="1227295"/>
            <a:ext cx="8115936" cy="760900"/>
            <a:chOff x="539750" y="1227295"/>
            <a:chExt cx="8115936" cy="760900"/>
          </a:xfrm>
        </p:grpSpPr>
        <p:sp>
          <p:nvSpPr>
            <p:cNvPr id="74" name="Pentagon 73"/>
            <p:cNvSpPr/>
            <p:nvPr/>
          </p:nvSpPr>
          <p:spPr>
            <a:xfrm rot="5400000">
              <a:off x="4217268" y="-2450223"/>
              <a:ext cx="760900" cy="8115936"/>
            </a:xfrm>
            <a:prstGeom prst="homePlate">
              <a:avLst>
                <a:gd name="adj" fmla="val 21552"/>
              </a:avLst>
            </a:prstGeom>
            <a:solidFill>
              <a:srgbClr val="02A6E5"/>
            </a:solidFill>
            <a:ln>
              <a:noFill/>
            </a:ln>
            <a:effectLst>
              <a:outerShdw dist="381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p:cNvSpPr/>
            <p:nvPr/>
          </p:nvSpPr>
          <p:spPr>
            <a:xfrm>
              <a:off x="825675" y="1244835"/>
              <a:ext cx="7520730" cy="646331"/>
            </a:xfrm>
            <a:prstGeom prst="rect">
              <a:avLst/>
            </a:prstGeom>
          </p:spPr>
          <p:txBody>
            <a:bodyPr wrap="square">
              <a:spAutoFit/>
            </a:bodyPr>
            <a:lstStyle/>
            <a:p>
              <a:pPr algn="ctr"/>
              <a:r>
                <a:rPr lang="en-GB" dirty="0">
                  <a:solidFill>
                    <a:schemeClr val="bg1"/>
                  </a:solidFill>
                </a:rPr>
                <a:t>True or False? Explain your answers using the equivalence </a:t>
              </a:r>
              <a:br>
                <a:rPr lang="en-GB" dirty="0">
                  <a:solidFill>
                    <a:schemeClr val="bg1"/>
                  </a:solidFill>
                </a:rPr>
              </a:br>
              <a:r>
                <a:rPr lang="en-GB" dirty="0">
                  <a:solidFill>
                    <a:schemeClr val="bg1"/>
                  </a:solidFill>
                </a:rPr>
                <a:t>between fractions and decimals.</a:t>
              </a:r>
            </a:p>
          </p:txBody>
        </p:sp>
      </p:gr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fade">
                                      <p:cBhvr>
                                        <p:cTn id="17" dur="500"/>
                                        <p:tgtEl>
                                          <p:spTgt spid="3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fade">
                                      <p:cBhvr>
                                        <p:cTn id="20" dur="500"/>
                                        <p:tgtEl>
                                          <p:spTgt spid="36"/>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wipe(left)">
                                      <p:cBhvr>
                                        <p:cTn id="25" dur="500"/>
                                        <p:tgtEl>
                                          <p:spTgt spid="5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44"/>
                                        </p:tgtEl>
                                        <p:attrNameLst>
                                          <p:attrName>style.visibility</p:attrName>
                                        </p:attrNameLst>
                                      </p:cBhvr>
                                      <p:to>
                                        <p:strVal val="visible"/>
                                      </p:to>
                                    </p:set>
                                    <p:animEffect transition="in" filter="fade">
                                      <p:cBhvr>
                                        <p:cTn id="30" dur="500"/>
                                        <p:tgtEl>
                                          <p:spTgt spid="4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64"/>
                                        </p:tgtEl>
                                        <p:attrNameLst>
                                          <p:attrName>style.visibility</p:attrName>
                                        </p:attrNameLst>
                                      </p:cBhvr>
                                      <p:to>
                                        <p:strVal val="visible"/>
                                      </p:to>
                                    </p:set>
                                    <p:animEffect transition="in" filter="wipe(left)">
                                      <p:cBhvr>
                                        <p:cTn id="38"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6"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9" name="Rectangle 8"/>
          <p:cNvSpPr/>
          <p:nvPr/>
        </p:nvSpPr>
        <p:spPr>
          <a:xfrm>
            <a:off x="447429" y="670981"/>
            <a:ext cx="2457037"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Decimals as Fractions</a:t>
            </a:r>
          </a:p>
        </p:txBody>
      </p:sp>
      <p:sp>
        <p:nvSpPr>
          <p:cNvPr id="75" name="Rectangle 74"/>
          <p:cNvSpPr/>
          <p:nvPr/>
        </p:nvSpPr>
        <p:spPr>
          <a:xfrm>
            <a:off x="2904466"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2904466"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539750" y="1232955"/>
            <a:ext cx="3370513" cy="5040845"/>
          </a:xfrm>
          <a:prstGeom prst="rect">
            <a:avLst/>
          </a:prstGeom>
          <a:solidFill>
            <a:srgbClr val="AFDEF9"/>
          </a:solidFill>
          <a:ln>
            <a:noFill/>
          </a:ln>
          <a:effectLst>
            <a:outerShdw blurRad="38100" dist="50800" algn="ctr"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60505" y="1455575"/>
            <a:ext cx="3017411" cy="4524315"/>
          </a:xfrm>
          <a:prstGeom prst="rect">
            <a:avLst/>
          </a:prstGeom>
        </p:spPr>
        <p:txBody>
          <a:bodyPr wrap="square">
            <a:spAutoFit/>
          </a:bodyPr>
          <a:lstStyle/>
          <a:p>
            <a:r>
              <a:rPr lang="en-GB" dirty="0"/>
              <a:t>The three shapes each represent a different single-digit whole number. Read the statements about the numbers to help you work out each shape’s value:</a:t>
            </a:r>
            <a:br>
              <a:rPr lang="en-GB" dirty="0"/>
            </a:br>
            <a:endParaRPr lang="en-GB" dirty="0"/>
          </a:p>
          <a:p>
            <a:pPr marL="285750" indent="-285750">
              <a:buFont typeface="Arial" panose="020B0604020202020204" pitchFamily="34" charset="0"/>
              <a:buChar char="•"/>
            </a:pPr>
            <a:r>
              <a:rPr lang="en-GB" dirty="0"/>
              <a:t>A triangle is worth one less than a pentagon.</a:t>
            </a:r>
            <a:br>
              <a:rPr lang="en-GB" dirty="0"/>
            </a:br>
            <a:endParaRPr lang="en-GB" dirty="0"/>
          </a:p>
          <a:p>
            <a:pPr marL="285750" indent="-285750">
              <a:buFont typeface="Arial" panose="020B0604020202020204" pitchFamily="34" charset="0"/>
              <a:buChar char="•"/>
            </a:pPr>
            <a:r>
              <a:rPr lang="en-GB" dirty="0"/>
              <a:t>A square is worth one less than a triangle.</a:t>
            </a:r>
            <a:br>
              <a:rPr lang="en-GB" dirty="0"/>
            </a:br>
            <a:endParaRPr lang="en-GB" dirty="0"/>
          </a:p>
          <a:p>
            <a:pPr marL="285750" indent="-285750">
              <a:buFont typeface="Arial" panose="020B0604020202020204" pitchFamily="34" charset="0"/>
              <a:buChar char="•"/>
            </a:pPr>
            <a:r>
              <a:rPr lang="en-GB" dirty="0"/>
              <a:t>One of the shapes represents an odd number.</a:t>
            </a:r>
          </a:p>
        </p:txBody>
      </p:sp>
      <p:sp>
        <p:nvSpPr>
          <p:cNvPr id="7" name="Rectangle 6"/>
          <p:cNvSpPr/>
          <p:nvPr/>
        </p:nvSpPr>
        <p:spPr>
          <a:xfrm>
            <a:off x="4380634" y="1990918"/>
            <a:ext cx="615616" cy="615616"/>
          </a:xfrm>
          <a:prstGeom prst="rect">
            <a:avLst/>
          </a:prstGeom>
          <a:solidFill>
            <a:schemeClr val="bg1"/>
          </a:solidFill>
          <a:ln w="28575">
            <a:solidFill>
              <a:schemeClr val="tx1">
                <a:lumMod val="90000"/>
                <a:lumOff val="10000"/>
              </a:schemeClr>
            </a:solidFill>
          </a:ln>
          <a:effectLst>
            <a:outerShdw blurRad="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Isosceles Triangle 9"/>
          <p:cNvSpPr/>
          <p:nvPr/>
        </p:nvSpPr>
        <p:spPr>
          <a:xfrm>
            <a:off x="5523984" y="1968359"/>
            <a:ext cx="617032" cy="638175"/>
          </a:xfrm>
          <a:prstGeom prst="triangle">
            <a:avLst/>
          </a:prstGeom>
          <a:solidFill>
            <a:schemeClr val="bg1"/>
          </a:solidFill>
          <a:ln w="28575">
            <a:solidFill>
              <a:schemeClr val="tx1">
                <a:lumMod val="90000"/>
                <a:lumOff val="10000"/>
              </a:schemeClr>
            </a:solidFill>
          </a:ln>
          <a:effectLst>
            <a:outerShdw blurRad="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gular Pentagon 10"/>
          <p:cNvSpPr/>
          <p:nvPr/>
        </p:nvSpPr>
        <p:spPr>
          <a:xfrm>
            <a:off x="6332776" y="1898963"/>
            <a:ext cx="742950" cy="707571"/>
          </a:xfrm>
          <a:prstGeom prst="pentagon">
            <a:avLst/>
          </a:prstGeom>
          <a:solidFill>
            <a:schemeClr val="bg1"/>
          </a:solidFill>
          <a:ln w="28575">
            <a:solidFill>
              <a:schemeClr val="tx1">
                <a:lumMod val="90000"/>
                <a:lumOff val="10000"/>
              </a:schemeClr>
            </a:solidFill>
          </a:ln>
          <a:effectLst>
            <a:outerShdw blurRad="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Isosceles Triangle 13"/>
          <p:cNvSpPr/>
          <p:nvPr/>
        </p:nvSpPr>
        <p:spPr>
          <a:xfrm>
            <a:off x="7302989" y="1968359"/>
            <a:ext cx="617032" cy="638175"/>
          </a:xfrm>
          <a:prstGeom prst="triangle">
            <a:avLst/>
          </a:prstGeom>
          <a:solidFill>
            <a:schemeClr val="bg1"/>
          </a:solidFill>
          <a:ln w="28575">
            <a:solidFill>
              <a:schemeClr val="tx1">
                <a:lumMod val="90000"/>
                <a:lumOff val="10000"/>
              </a:schemeClr>
            </a:solidFill>
          </a:ln>
          <a:effectLst>
            <a:outerShdw blurRad="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5212901" y="2522714"/>
            <a:ext cx="83820" cy="83820"/>
          </a:xfrm>
          <a:prstGeom prst="ellipse">
            <a:avLst/>
          </a:prstGeom>
          <a:solidFill>
            <a:schemeClr val="tx1"/>
          </a:solidFill>
          <a:ln w="28575">
            <a:solidFill>
              <a:schemeClr val="tx1">
                <a:lumMod val="90000"/>
                <a:lumOff val="10000"/>
              </a:schemeClr>
            </a:solidFill>
          </a:ln>
          <a:effectLst>
            <a:outerShdw blurRad="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085126" y="2947769"/>
            <a:ext cx="495300" cy="646331"/>
          </a:xfrm>
          <a:prstGeom prst="rect">
            <a:avLst/>
          </a:prstGeom>
          <a:noFill/>
        </p:spPr>
        <p:txBody>
          <a:bodyPr wrap="square" rtlCol="0">
            <a:spAutoFit/>
          </a:bodyPr>
          <a:lstStyle/>
          <a:p>
            <a:pPr algn="ctr"/>
            <a:r>
              <a:rPr lang="en-GB" sz="3600" dirty="0"/>
              <a:t>=</a:t>
            </a:r>
          </a:p>
        </p:txBody>
      </p:sp>
      <p:sp>
        <p:nvSpPr>
          <p:cNvPr id="18" name="Isosceles Triangle 17"/>
          <p:cNvSpPr/>
          <p:nvPr/>
        </p:nvSpPr>
        <p:spPr>
          <a:xfrm>
            <a:off x="5089784" y="3863834"/>
            <a:ext cx="617032" cy="638175"/>
          </a:xfrm>
          <a:prstGeom prst="triangle">
            <a:avLst/>
          </a:prstGeom>
          <a:solidFill>
            <a:schemeClr val="bg1"/>
          </a:solidFill>
          <a:ln w="28575">
            <a:solidFill>
              <a:schemeClr val="tx1">
                <a:lumMod val="90000"/>
                <a:lumOff val="10000"/>
              </a:schemeClr>
            </a:solidFill>
          </a:ln>
          <a:effectLst>
            <a:outerShdw blurRad="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gular Pentagon 18"/>
          <p:cNvSpPr/>
          <p:nvPr/>
        </p:nvSpPr>
        <p:spPr>
          <a:xfrm>
            <a:off x="5935118" y="3794438"/>
            <a:ext cx="742950" cy="707571"/>
          </a:xfrm>
          <a:prstGeom prst="pentagon">
            <a:avLst/>
          </a:prstGeom>
          <a:solidFill>
            <a:schemeClr val="bg1"/>
          </a:solidFill>
          <a:ln w="28575">
            <a:solidFill>
              <a:schemeClr val="tx1">
                <a:lumMod val="90000"/>
                <a:lumOff val="10000"/>
              </a:schemeClr>
            </a:solidFill>
          </a:ln>
          <a:effectLst>
            <a:outerShdw blurRad="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Isosceles Triangle 19"/>
          <p:cNvSpPr/>
          <p:nvPr/>
        </p:nvSpPr>
        <p:spPr>
          <a:xfrm>
            <a:off x="6906369" y="3863833"/>
            <a:ext cx="617032" cy="638175"/>
          </a:xfrm>
          <a:prstGeom prst="triangle">
            <a:avLst/>
          </a:prstGeom>
          <a:solidFill>
            <a:schemeClr val="bg1"/>
          </a:solidFill>
          <a:ln w="28575">
            <a:solidFill>
              <a:schemeClr val="tx1">
                <a:lumMod val="90000"/>
                <a:lumOff val="10000"/>
              </a:schemeClr>
            </a:solidFill>
          </a:ln>
          <a:effectLst>
            <a:outerShdw blurRad="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7" name="Straight Connector 16"/>
          <p:cNvCxnSpPr/>
          <p:nvPr/>
        </p:nvCxnSpPr>
        <p:spPr>
          <a:xfrm>
            <a:off x="4875934" y="4651375"/>
            <a:ext cx="2834950" cy="0"/>
          </a:xfrm>
          <a:prstGeom prst="line">
            <a:avLst/>
          </a:prstGeom>
          <a:ln w="19050">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7161451" y="4867468"/>
            <a:ext cx="615616" cy="615616"/>
          </a:xfrm>
          <a:prstGeom prst="rect">
            <a:avLst/>
          </a:prstGeom>
          <a:solidFill>
            <a:schemeClr val="bg1"/>
          </a:solidFill>
          <a:ln w="28575">
            <a:solidFill>
              <a:schemeClr val="tx1">
                <a:lumMod val="90000"/>
                <a:lumOff val="10000"/>
              </a:schemeClr>
            </a:solidFill>
          </a:ln>
          <a:effectLst>
            <a:outerShdw blurRad="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6390517" y="4867468"/>
            <a:ext cx="615616" cy="615616"/>
          </a:xfrm>
          <a:prstGeom prst="rect">
            <a:avLst/>
          </a:prstGeom>
          <a:solidFill>
            <a:schemeClr val="bg1"/>
          </a:solidFill>
          <a:ln w="28575">
            <a:solidFill>
              <a:schemeClr val="tx1">
                <a:lumMod val="90000"/>
                <a:lumOff val="10000"/>
              </a:schemeClr>
            </a:solidFill>
          </a:ln>
          <a:effectLst>
            <a:outerShdw blurRad="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5619584" y="4867468"/>
            <a:ext cx="615616" cy="615616"/>
          </a:xfrm>
          <a:prstGeom prst="rect">
            <a:avLst/>
          </a:prstGeom>
          <a:solidFill>
            <a:schemeClr val="bg1"/>
          </a:solidFill>
          <a:ln w="28575">
            <a:solidFill>
              <a:schemeClr val="tx1">
                <a:lumMod val="90000"/>
                <a:lumOff val="10000"/>
              </a:schemeClr>
            </a:solidFill>
          </a:ln>
          <a:effectLst>
            <a:outerShdw blurRad="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Isosceles Triangle 25"/>
          <p:cNvSpPr/>
          <p:nvPr/>
        </p:nvSpPr>
        <p:spPr>
          <a:xfrm>
            <a:off x="4847235" y="4844909"/>
            <a:ext cx="617032" cy="638175"/>
          </a:xfrm>
          <a:prstGeom prst="triangle">
            <a:avLst/>
          </a:prstGeom>
          <a:solidFill>
            <a:schemeClr val="bg1"/>
          </a:solidFill>
          <a:ln w="28575">
            <a:solidFill>
              <a:schemeClr val="tx1">
                <a:lumMod val="90000"/>
                <a:lumOff val="10000"/>
              </a:schemeClr>
            </a:solidFill>
          </a:ln>
          <a:effectLst>
            <a:outerShdw blurRad="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4365788" y="2027530"/>
            <a:ext cx="645308" cy="523220"/>
          </a:xfrm>
          <a:prstGeom prst="rect">
            <a:avLst/>
          </a:prstGeom>
          <a:noFill/>
        </p:spPr>
        <p:txBody>
          <a:bodyPr wrap="square" rtlCol="0">
            <a:spAutoFit/>
          </a:bodyPr>
          <a:lstStyle/>
          <a:p>
            <a:pPr algn="ctr"/>
            <a:r>
              <a:rPr lang="en-GB" sz="2800" b="1" dirty="0">
                <a:solidFill>
                  <a:srgbClr val="87BD31"/>
                </a:solidFill>
              </a:rPr>
              <a:t>0</a:t>
            </a:r>
          </a:p>
        </p:txBody>
      </p:sp>
      <p:sp>
        <p:nvSpPr>
          <p:cNvPr id="28" name="TextBox 27"/>
          <p:cNvSpPr txBox="1"/>
          <p:nvPr/>
        </p:nvSpPr>
        <p:spPr>
          <a:xfrm>
            <a:off x="7150809" y="4922212"/>
            <a:ext cx="645308" cy="523220"/>
          </a:xfrm>
          <a:prstGeom prst="rect">
            <a:avLst/>
          </a:prstGeom>
          <a:noFill/>
        </p:spPr>
        <p:txBody>
          <a:bodyPr wrap="square" rtlCol="0">
            <a:spAutoFit/>
          </a:bodyPr>
          <a:lstStyle/>
          <a:p>
            <a:pPr algn="ctr"/>
            <a:r>
              <a:rPr lang="en-GB" sz="2800" b="1" dirty="0">
                <a:solidFill>
                  <a:srgbClr val="87BD31"/>
                </a:solidFill>
              </a:rPr>
              <a:t>0</a:t>
            </a:r>
          </a:p>
        </p:txBody>
      </p:sp>
      <p:sp>
        <p:nvSpPr>
          <p:cNvPr id="29" name="TextBox 28"/>
          <p:cNvSpPr txBox="1"/>
          <p:nvPr/>
        </p:nvSpPr>
        <p:spPr>
          <a:xfrm>
            <a:off x="5514459" y="2084128"/>
            <a:ext cx="645308" cy="523220"/>
          </a:xfrm>
          <a:prstGeom prst="rect">
            <a:avLst/>
          </a:prstGeom>
          <a:noFill/>
        </p:spPr>
        <p:txBody>
          <a:bodyPr wrap="square" rtlCol="0">
            <a:spAutoFit/>
          </a:bodyPr>
          <a:lstStyle/>
          <a:p>
            <a:pPr algn="ctr"/>
            <a:r>
              <a:rPr lang="en-GB" sz="2800" b="1" dirty="0">
                <a:solidFill>
                  <a:srgbClr val="87BD31"/>
                </a:solidFill>
              </a:rPr>
              <a:t>1</a:t>
            </a:r>
          </a:p>
        </p:txBody>
      </p:sp>
      <p:sp>
        <p:nvSpPr>
          <p:cNvPr id="30" name="TextBox 29"/>
          <p:cNvSpPr txBox="1"/>
          <p:nvPr/>
        </p:nvSpPr>
        <p:spPr>
          <a:xfrm>
            <a:off x="6384217" y="4922212"/>
            <a:ext cx="645308" cy="523220"/>
          </a:xfrm>
          <a:prstGeom prst="rect">
            <a:avLst/>
          </a:prstGeom>
          <a:noFill/>
        </p:spPr>
        <p:txBody>
          <a:bodyPr wrap="square" rtlCol="0">
            <a:spAutoFit/>
          </a:bodyPr>
          <a:lstStyle/>
          <a:p>
            <a:pPr algn="ctr"/>
            <a:r>
              <a:rPr lang="en-GB" sz="2800" b="1" dirty="0">
                <a:solidFill>
                  <a:srgbClr val="87BD31"/>
                </a:solidFill>
              </a:rPr>
              <a:t>0</a:t>
            </a:r>
          </a:p>
        </p:txBody>
      </p:sp>
      <p:sp>
        <p:nvSpPr>
          <p:cNvPr id="31" name="TextBox 30"/>
          <p:cNvSpPr txBox="1"/>
          <p:nvPr/>
        </p:nvSpPr>
        <p:spPr>
          <a:xfrm>
            <a:off x="5619584" y="4922212"/>
            <a:ext cx="645308" cy="523220"/>
          </a:xfrm>
          <a:prstGeom prst="rect">
            <a:avLst/>
          </a:prstGeom>
          <a:noFill/>
        </p:spPr>
        <p:txBody>
          <a:bodyPr wrap="square" rtlCol="0">
            <a:spAutoFit/>
          </a:bodyPr>
          <a:lstStyle/>
          <a:p>
            <a:pPr algn="ctr"/>
            <a:r>
              <a:rPr lang="en-GB" sz="2800" b="1" dirty="0">
                <a:solidFill>
                  <a:srgbClr val="87BD31"/>
                </a:solidFill>
              </a:rPr>
              <a:t>0</a:t>
            </a:r>
          </a:p>
        </p:txBody>
      </p:sp>
      <p:sp>
        <p:nvSpPr>
          <p:cNvPr id="32" name="TextBox 31"/>
          <p:cNvSpPr txBox="1"/>
          <p:nvPr/>
        </p:nvSpPr>
        <p:spPr>
          <a:xfrm>
            <a:off x="7292325" y="2084128"/>
            <a:ext cx="645308" cy="523220"/>
          </a:xfrm>
          <a:prstGeom prst="rect">
            <a:avLst/>
          </a:prstGeom>
          <a:noFill/>
        </p:spPr>
        <p:txBody>
          <a:bodyPr wrap="square" rtlCol="0">
            <a:spAutoFit/>
          </a:bodyPr>
          <a:lstStyle/>
          <a:p>
            <a:pPr algn="ctr"/>
            <a:r>
              <a:rPr lang="en-GB" sz="2800" b="1" dirty="0">
                <a:solidFill>
                  <a:srgbClr val="87BD31"/>
                </a:solidFill>
              </a:rPr>
              <a:t>1</a:t>
            </a:r>
          </a:p>
        </p:txBody>
      </p:sp>
      <p:sp>
        <p:nvSpPr>
          <p:cNvPr id="33" name="TextBox 32"/>
          <p:cNvSpPr txBox="1"/>
          <p:nvPr/>
        </p:nvSpPr>
        <p:spPr>
          <a:xfrm>
            <a:off x="5085662" y="3971859"/>
            <a:ext cx="645308" cy="523220"/>
          </a:xfrm>
          <a:prstGeom prst="rect">
            <a:avLst/>
          </a:prstGeom>
          <a:noFill/>
        </p:spPr>
        <p:txBody>
          <a:bodyPr wrap="square" rtlCol="0">
            <a:spAutoFit/>
          </a:bodyPr>
          <a:lstStyle/>
          <a:p>
            <a:pPr algn="ctr"/>
            <a:r>
              <a:rPr lang="en-GB" sz="2800" b="1" dirty="0">
                <a:solidFill>
                  <a:srgbClr val="87BD31"/>
                </a:solidFill>
              </a:rPr>
              <a:t>1</a:t>
            </a:r>
          </a:p>
        </p:txBody>
      </p:sp>
      <p:sp>
        <p:nvSpPr>
          <p:cNvPr id="34" name="TextBox 33"/>
          <p:cNvSpPr txBox="1"/>
          <p:nvPr/>
        </p:nvSpPr>
        <p:spPr>
          <a:xfrm>
            <a:off x="6892231" y="3971859"/>
            <a:ext cx="645308" cy="523220"/>
          </a:xfrm>
          <a:prstGeom prst="rect">
            <a:avLst/>
          </a:prstGeom>
          <a:noFill/>
        </p:spPr>
        <p:txBody>
          <a:bodyPr wrap="square" rtlCol="0">
            <a:spAutoFit/>
          </a:bodyPr>
          <a:lstStyle/>
          <a:p>
            <a:pPr algn="ctr"/>
            <a:r>
              <a:rPr lang="en-GB" sz="2800" b="1" dirty="0">
                <a:solidFill>
                  <a:srgbClr val="87BD31"/>
                </a:solidFill>
              </a:rPr>
              <a:t>1</a:t>
            </a:r>
          </a:p>
        </p:txBody>
      </p:sp>
      <p:sp>
        <p:nvSpPr>
          <p:cNvPr id="35" name="TextBox 34"/>
          <p:cNvSpPr txBox="1"/>
          <p:nvPr/>
        </p:nvSpPr>
        <p:spPr>
          <a:xfrm>
            <a:off x="4833097" y="4964942"/>
            <a:ext cx="645308" cy="523220"/>
          </a:xfrm>
          <a:prstGeom prst="rect">
            <a:avLst/>
          </a:prstGeom>
          <a:noFill/>
        </p:spPr>
        <p:txBody>
          <a:bodyPr wrap="square" rtlCol="0">
            <a:spAutoFit/>
          </a:bodyPr>
          <a:lstStyle/>
          <a:p>
            <a:pPr algn="ctr"/>
            <a:r>
              <a:rPr lang="en-GB" sz="2800" b="1" dirty="0">
                <a:solidFill>
                  <a:srgbClr val="87BD31"/>
                </a:solidFill>
              </a:rPr>
              <a:t>1</a:t>
            </a:r>
          </a:p>
        </p:txBody>
      </p:sp>
      <p:sp>
        <p:nvSpPr>
          <p:cNvPr id="36" name="TextBox 35"/>
          <p:cNvSpPr txBox="1"/>
          <p:nvPr/>
        </p:nvSpPr>
        <p:spPr>
          <a:xfrm>
            <a:off x="6376366" y="2049944"/>
            <a:ext cx="645308" cy="523220"/>
          </a:xfrm>
          <a:prstGeom prst="rect">
            <a:avLst/>
          </a:prstGeom>
          <a:noFill/>
        </p:spPr>
        <p:txBody>
          <a:bodyPr wrap="square" rtlCol="0">
            <a:spAutoFit/>
          </a:bodyPr>
          <a:lstStyle/>
          <a:p>
            <a:pPr algn="ctr"/>
            <a:r>
              <a:rPr lang="en-GB" sz="2800" b="1" dirty="0">
                <a:solidFill>
                  <a:srgbClr val="87BD31"/>
                </a:solidFill>
              </a:rPr>
              <a:t>2</a:t>
            </a:r>
          </a:p>
        </p:txBody>
      </p:sp>
      <p:sp>
        <p:nvSpPr>
          <p:cNvPr id="37" name="TextBox 36"/>
          <p:cNvSpPr txBox="1"/>
          <p:nvPr/>
        </p:nvSpPr>
        <p:spPr>
          <a:xfrm>
            <a:off x="5975938" y="3929155"/>
            <a:ext cx="645308" cy="523220"/>
          </a:xfrm>
          <a:prstGeom prst="rect">
            <a:avLst/>
          </a:prstGeom>
          <a:noFill/>
        </p:spPr>
        <p:txBody>
          <a:bodyPr wrap="square" rtlCol="0">
            <a:spAutoFit/>
          </a:bodyPr>
          <a:lstStyle/>
          <a:p>
            <a:pPr algn="ctr"/>
            <a:r>
              <a:rPr lang="en-GB" sz="2800" b="1" dirty="0">
                <a:solidFill>
                  <a:srgbClr val="87BD31"/>
                </a:solidFill>
              </a:rPr>
              <a:t>2</a:t>
            </a: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500"/>
                                        <p:tgtEl>
                                          <p:spTgt spid="2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fade">
                                      <p:cBhvr>
                                        <p:cTn id="21" dur="500"/>
                                        <p:tgtEl>
                                          <p:spTgt spid="2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500"/>
                                        <p:tgtEl>
                                          <p:spTgt spid="3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6"/>
                                        </p:tgtEl>
                                        <p:attrNameLst>
                                          <p:attrName>style.visibility</p:attrName>
                                        </p:attrNameLst>
                                      </p:cBhvr>
                                      <p:to>
                                        <p:strVal val="visible"/>
                                      </p:to>
                                    </p:set>
                                    <p:animEffect transition="in" filter="fade">
                                      <p:cBhvr>
                                        <p:cTn id="38" dur="500"/>
                                        <p:tgtEl>
                                          <p:spTgt spid="3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8" grpId="0"/>
      <p:bldP spid="29" grpId="0"/>
      <p:bldP spid="30" grpId="0"/>
      <p:bldP spid="31" grpId="0"/>
      <p:bldP spid="32" grpId="0"/>
      <p:bldP spid="33" grpId="0"/>
      <p:bldP spid="34" grpId="0"/>
      <p:bldP spid="35" grpId="0"/>
      <p:bldP spid="36" grpId="0"/>
      <p:bldP spid="3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1674"/>
            <a:ext cx="2722090" cy="3848888"/>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id="{23B3C386-037D-47BC-B81B-E45DB0C5678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51146" b="22635"/>
          <a:stretch/>
        </p:blipFill>
        <p:spPr>
          <a:xfrm rot="1560000">
            <a:off x="2560292" y="2890773"/>
            <a:ext cx="824587" cy="1846333"/>
          </a:xfrm>
          <a:prstGeom prst="rect">
            <a:avLst/>
          </a:prstGeom>
          <a:effectLst/>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b="7768"/>
          <a:stretch/>
        </p:blipFill>
        <p:spPr>
          <a:xfrm rot="1647444">
            <a:off x="926335" y="2254083"/>
            <a:ext cx="1569998" cy="2047461"/>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76" t="622" r="32362"/>
          <a:stretch/>
        </p:blipFill>
        <p:spPr>
          <a:xfrm>
            <a:off x="755648" y="1928692"/>
            <a:ext cx="4038155" cy="4164130"/>
          </a:xfrm>
          <a:prstGeom prst="rect">
            <a:avLst/>
          </a:prstGeom>
        </p:spPr>
      </p:pic>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8275" y="2031674"/>
            <a:ext cx="2722090" cy="3848888"/>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54426" y="2031674"/>
            <a:ext cx="2722090" cy="3848888"/>
          </a:xfrm>
          <a:prstGeom prst="rect">
            <a:avLst/>
          </a:prstGeom>
          <a:effectLst>
            <a:outerShdw blurRad="63500" sx="102000" sy="102000" algn="ctr" rotWithShape="0">
              <a:prstClr val="black">
                <a:alpha val="20000"/>
              </a:prstClr>
            </a:outerShdw>
          </a:effectLst>
        </p:spPr>
      </p:pic>
      <p:sp>
        <p:nvSpPr>
          <p:cNvPr id="17" name="Rectangle 16"/>
          <p:cNvSpPr/>
          <p:nvPr/>
        </p:nvSpPr>
        <p:spPr>
          <a:xfrm>
            <a:off x="447429" y="670659"/>
            <a:ext cx="2457037"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Decimals as Fractions</a:t>
            </a:r>
          </a:p>
        </p:txBody>
      </p:sp>
      <p:sp>
        <p:nvSpPr>
          <p:cNvPr id="2" name="Rectangle 1"/>
          <p:cNvSpPr/>
          <p:nvPr/>
        </p:nvSpPr>
        <p:spPr>
          <a:xfrm>
            <a:off x="485775" y="2803465"/>
            <a:ext cx="269875" cy="15732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7127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p:cNvPr>
          <p:cNvSpPr/>
          <p:nvPr/>
        </p:nvSpPr>
        <p:spPr>
          <a:xfrm>
            <a:off x="4026716" y="3110218"/>
            <a:ext cx="1090568" cy="637563"/>
          </a:xfrm>
          <a:prstGeom prst="ellipse">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 id="{D8821FCC-5609-4D2B-94A4-DB9C8C344581}" vid="{64831898-ACBB-4AB0-BC6A-2D4D1F7CE3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123</TotalTime>
  <Words>515</Words>
  <Application>Microsoft Office PowerPoint</Application>
  <PresentationFormat>On-screen Show (4:3)</PresentationFormat>
  <Paragraphs>138</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Tuffy</vt:lpstr>
      <vt:lpstr>Twinkl</vt:lpstr>
      <vt:lpstr>Tuffy-TTF</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Philip Tinkler</dc:creator>
  <cp:lastModifiedBy>A. Ali</cp:lastModifiedBy>
  <cp:revision>13</cp:revision>
  <dcterms:created xsi:type="dcterms:W3CDTF">2019-11-19T15:01:22Z</dcterms:created>
  <dcterms:modified xsi:type="dcterms:W3CDTF">2021-01-11T13:25:07Z</dcterms:modified>
</cp:coreProperties>
</file>