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6" r:id="rId5"/>
    <p:sldId id="258" r:id="rId6"/>
    <p:sldId id="259" r:id="rId7"/>
    <p:sldId id="260" r:id="rId8"/>
    <p:sldId id="261" r:id="rId9"/>
    <p:sldId id="262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2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728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29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020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527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019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910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344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791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039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484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598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289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3754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344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4146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319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21AF4-9DB9-4CB1-B769-21BB36E578C0}" type="datetimeFigureOut">
              <a:rPr lang="en-GB" smtClean="0"/>
              <a:t>18/10/2022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223442E-D5F4-45EF-B094-982593252E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931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368F3-A056-4F17-B5BC-3E0CE4F5DB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Phonics Workshop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F4DAA4-CE8E-4EF8-A1C2-4691B80ED7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19</a:t>
            </a:r>
            <a:r>
              <a:rPr lang="en-GB" baseline="30000" dirty="0"/>
              <a:t>th</a:t>
            </a:r>
            <a:r>
              <a:rPr lang="en-GB" dirty="0"/>
              <a:t> October 2022</a:t>
            </a:r>
          </a:p>
        </p:txBody>
      </p:sp>
    </p:spTree>
    <p:extLst>
      <p:ext uri="{BB962C8B-B14F-4D97-AF65-F5344CB8AC3E}">
        <p14:creationId xmlns:p14="http://schemas.microsoft.com/office/powerpoint/2010/main" val="3996531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97CD8-F170-4798-B51E-C8EB4ED9D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teach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331C0-07C3-41FD-A691-8134D723B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CRInfant" panose="02010503020300020003" pitchFamily="2" charset="0"/>
              </a:rPr>
              <a:t>The ability to read and write well is a vital skill for all children. </a:t>
            </a:r>
          </a:p>
          <a:p>
            <a:r>
              <a:rPr lang="en-GB" sz="3600" dirty="0">
                <a:latin typeface="SassoonCRInfant" panose="02010503020300020003" pitchFamily="2" charset="0"/>
              </a:rPr>
              <a:t>Phonics helps children to develop good reading, writing and spelling skills. </a:t>
            </a:r>
          </a:p>
          <a:p>
            <a:r>
              <a:rPr lang="en-GB" sz="3600" dirty="0">
                <a:latin typeface="SassoonCRInfant" panose="02010503020300020003" pitchFamily="2" charset="0"/>
              </a:rPr>
              <a:t>We use a scheme called ‘Floppy Phonics’. </a:t>
            </a:r>
          </a:p>
        </p:txBody>
      </p:sp>
    </p:spTree>
    <p:extLst>
      <p:ext uri="{BB962C8B-B14F-4D97-AF65-F5344CB8AC3E}">
        <p14:creationId xmlns:p14="http://schemas.microsoft.com/office/powerpoint/2010/main" val="2182835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4978F-8DB8-4134-B8A3-0AC921B84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 of Phonics	 in Nursery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CD401-57A6-48A8-A12E-E85C5EBAFB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Aspect 1 – Environmental Sounds</a:t>
            </a:r>
          </a:p>
          <a:p>
            <a:r>
              <a:rPr lang="en-GB" sz="2800" dirty="0"/>
              <a:t>Aspect 2 – Instrumental Sounds</a:t>
            </a:r>
          </a:p>
          <a:p>
            <a:r>
              <a:rPr lang="en-GB" sz="2800" dirty="0"/>
              <a:t>Aspect 3 – Body Percussion</a:t>
            </a:r>
          </a:p>
          <a:p>
            <a:r>
              <a:rPr lang="en-GB" sz="2800" dirty="0"/>
              <a:t>Aspect 4 – Rhythm and Rhyme</a:t>
            </a:r>
          </a:p>
          <a:p>
            <a:r>
              <a:rPr lang="en-GB" sz="2800" dirty="0"/>
              <a:t>Aspect 5 – Alliteration </a:t>
            </a:r>
          </a:p>
          <a:p>
            <a:r>
              <a:rPr lang="en-GB" sz="2800" dirty="0"/>
              <a:t>Aspect 6 – Voice Sounds</a:t>
            </a:r>
          </a:p>
          <a:p>
            <a:r>
              <a:rPr lang="en-GB" sz="2800" dirty="0"/>
              <a:t>Aspect 7 – Oral blending and segmenting </a:t>
            </a:r>
          </a:p>
        </p:txBody>
      </p:sp>
    </p:spTree>
    <p:extLst>
      <p:ext uri="{BB962C8B-B14F-4D97-AF65-F5344CB8AC3E}">
        <p14:creationId xmlns:p14="http://schemas.microsoft.com/office/powerpoint/2010/main" val="4127909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D7E74-D85B-469B-9C5C-E6C09CB67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 of Phonics in Reception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6C79E-D35F-444E-A3B0-7C9752D90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err="1">
                <a:latin typeface="SassoonCRInfant" panose="02010503020300020003" pitchFamily="2" charset="0"/>
              </a:rPr>
              <a:t>s,a,t,p,i</a:t>
            </a:r>
            <a:endParaRPr lang="en-GB" sz="3600" dirty="0">
              <a:latin typeface="SassoonCRInfant" panose="02010503020300020003" pitchFamily="2" charset="0"/>
            </a:endParaRPr>
          </a:p>
          <a:p>
            <a:r>
              <a:rPr lang="en-GB" sz="3600" dirty="0" err="1">
                <a:latin typeface="SassoonCRInfant" panose="02010503020300020003" pitchFamily="2" charset="0"/>
              </a:rPr>
              <a:t>n,m,d,g,o</a:t>
            </a:r>
            <a:endParaRPr lang="en-GB" sz="3600" dirty="0">
              <a:latin typeface="SassoonCRInfant" panose="02010503020300020003" pitchFamily="2" charset="0"/>
            </a:endParaRPr>
          </a:p>
          <a:p>
            <a:r>
              <a:rPr lang="en-GB" sz="3600" dirty="0" err="1">
                <a:latin typeface="SassoonCRInfant" panose="02010503020300020003" pitchFamily="2" charset="0"/>
              </a:rPr>
              <a:t>k,e,u,r,h</a:t>
            </a:r>
            <a:endParaRPr lang="en-GB" sz="3600" dirty="0">
              <a:latin typeface="SassoonCRInfant" panose="02010503020300020003" pitchFamily="2" charset="0"/>
            </a:endParaRPr>
          </a:p>
          <a:p>
            <a:r>
              <a:rPr lang="en-GB" sz="3600" dirty="0" err="1">
                <a:latin typeface="SassoonCRInfant" panose="02010503020300020003" pitchFamily="2" charset="0"/>
              </a:rPr>
              <a:t>b,f,l,ul,j</a:t>
            </a:r>
            <a:endParaRPr lang="en-GB" sz="3600" dirty="0">
              <a:latin typeface="SassoonCRInfant" panose="02010503020300020003" pitchFamily="2" charset="0"/>
            </a:endParaRPr>
          </a:p>
          <a:p>
            <a:r>
              <a:rPr lang="en-GB" sz="3600" dirty="0" err="1">
                <a:latin typeface="SassoonCRInfant" panose="02010503020300020003" pitchFamily="2" charset="0"/>
              </a:rPr>
              <a:t>v,w,ks,gz,y</a:t>
            </a:r>
            <a:endParaRPr lang="en-GB" sz="36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143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02828-F4F5-48B1-9488-41CC592A2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63D30-F4B7-4A47-A631-78C7843499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latin typeface="SassoonCRInfant" panose="02010503020300020003" pitchFamily="2" charset="0"/>
              </a:rPr>
              <a:t>A phoneme: </a:t>
            </a:r>
            <a:r>
              <a:rPr lang="en-GB" sz="3200" dirty="0">
                <a:latin typeface="SassoonCRInfant" panose="02010503020300020003" pitchFamily="2" charset="0"/>
              </a:rPr>
              <a:t>This is the smallest unit of </a:t>
            </a:r>
            <a:r>
              <a:rPr lang="en-GB" sz="3200" dirty="0" err="1">
                <a:latin typeface="SassoonCRInfant" panose="02010503020300020003" pitchFamily="2" charset="0"/>
              </a:rPr>
              <a:t>soumd</a:t>
            </a:r>
            <a:r>
              <a:rPr lang="en-GB" sz="3200" dirty="0">
                <a:latin typeface="SassoonCRInfant" panose="02010503020300020003" pitchFamily="2" charset="0"/>
              </a:rPr>
              <a:t> in a word and the sound that letter or group of sounds make. (You hear) </a:t>
            </a:r>
          </a:p>
          <a:p>
            <a:r>
              <a:rPr lang="en-GB" sz="3200" b="1" dirty="0">
                <a:latin typeface="SassoonCRInfant" panose="02010503020300020003" pitchFamily="2" charset="0"/>
              </a:rPr>
              <a:t>A grapheme: </a:t>
            </a:r>
            <a:r>
              <a:rPr lang="en-GB" sz="3200" dirty="0">
                <a:latin typeface="SassoonCRInfant" panose="02010503020300020003" pitchFamily="2" charset="0"/>
              </a:rPr>
              <a:t>The written representation of a phoneme. It could be 1 letter, 2 letters or more!  (t, ai, </a:t>
            </a:r>
            <a:r>
              <a:rPr lang="en-GB" sz="3200" dirty="0" err="1">
                <a:latin typeface="SassoonCRInfant" panose="02010503020300020003" pitchFamily="2" charset="0"/>
              </a:rPr>
              <a:t>igh</a:t>
            </a:r>
            <a:r>
              <a:rPr lang="en-GB" sz="3200" dirty="0">
                <a:latin typeface="SassoonCRInfant" panose="02010503020300020003" pitchFamily="2" charset="0"/>
              </a:rPr>
              <a:t>)   (You see)</a:t>
            </a:r>
          </a:p>
          <a:p>
            <a:pPr marL="0" indent="0">
              <a:buNone/>
            </a:pPr>
            <a:endParaRPr lang="en-GB" sz="32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660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9D092-339D-4E20-A7E0-1C7B5D3C0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say the sounds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CF6B6-434D-4B26-9E55-B8A14F96E3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assoonCRInfant" panose="02010503020300020003" pitchFamily="2" charset="0"/>
              </a:rPr>
              <a:t>Saying the sounds correctly with your child is extremely important. </a:t>
            </a:r>
          </a:p>
          <a:p>
            <a:r>
              <a:rPr lang="en-GB" sz="3200" dirty="0">
                <a:latin typeface="SassoonCRInfant" panose="02010503020300020003" pitchFamily="2" charset="0"/>
              </a:rPr>
              <a:t>The way you say sound may well be different from when you were at school.</a:t>
            </a:r>
          </a:p>
          <a:p>
            <a:r>
              <a:rPr lang="en-GB" sz="3200" dirty="0">
                <a:latin typeface="SassoonCRInfant" panose="02010503020300020003" pitchFamily="2" charset="0"/>
              </a:rPr>
              <a:t>A phoneme can be represented/spelled in more than one way (</a:t>
            </a:r>
            <a:r>
              <a:rPr lang="en-GB" sz="3200" dirty="0">
                <a:solidFill>
                  <a:srgbClr val="FF0000"/>
                </a:solidFill>
                <a:latin typeface="SassoonCRInfant" panose="02010503020300020003" pitchFamily="2" charset="0"/>
              </a:rPr>
              <a:t>c</a:t>
            </a:r>
            <a:r>
              <a:rPr lang="en-GB" sz="3200" dirty="0">
                <a:latin typeface="SassoonCRInfant" panose="02010503020300020003" pitchFamily="2" charset="0"/>
              </a:rPr>
              <a:t>at, </a:t>
            </a:r>
            <a:r>
              <a:rPr lang="en-GB" sz="3200" dirty="0">
                <a:solidFill>
                  <a:srgbClr val="FF0000"/>
                </a:solidFill>
                <a:latin typeface="SassoonCRInfant" panose="02010503020300020003" pitchFamily="2" charset="0"/>
              </a:rPr>
              <a:t>k</a:t>
            </a:r>
            <a:r>
              <a:rPr lang="en-GB" sz="3200" dirty="0">
                <a:latin typeface="SassoonCRInfant" panose="02010503020300020003" pitchFamily="2" charset="0"/>
              </a:rPr>
              <a:t>ennel, </a:t>
            </a:r>
            <a:r>
              <a:rPr lang="en-GB" sz="3200" dirty="0">
                <a:solidFill>
                  <a:srgbClr val="FF0000"/>
                </a:solidFill>
                <a:latin typeface="SassoonCRInfant" panose="02010503020300020003" pitchFamily="2" charset="0"/>
              </a:rPr>
              <a:t>ch</a:t>
            </a:r>
            <a:r>
              <a:rPr lang="en-GB" sz="3200" dirty="0">
                <a:latin typeface="SassoonCRInfant" panose="02010503020300020003" pitchFamily="2" charset="0"/>
              </a:rPr>
              <a:t>oir)</a:t>
            </a:r>
          </a:p>
          <a:p>
            <a:pPr marL="0" indent="0">
              <a:buNone/>
            </a:pPr>
            <a:endParaRPr lang="en-GB" sz="32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10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E54F9-52E4-4006-A918-BB8A319E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Blending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840BE-C596-45F8-9AD9-62A67E45D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dirty="0">
                <a:latin typeface="SassoonCRInfant" panose="02010503020300020003" pitchFamily="2" charset="0"/>
              </a:rPr>
              <a:t>Recognising the letter sounds in a written word, for example </a:t>
            </a:r>
          </a:p>
          <a:p>
            <a:endParaRPr lang="en-GB" sz="3200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SassoonCRInfant" panose="02010503020300020003" pitchFamily="2" charset="0"/>
              </a:rPr>
              <a:t>c-u-p</a:t>
            </a:r>
          </a:p>
          <a:p>
            <a:pPr marL="0" indent="0" algn="ctr">
              <a:buNone/>
            </a:pPr>
            <a:endParaRPr lang="en-GB" sz="5400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SassoonCRInfant" panose="02010503020300020003" pitchFamily="2" charset="0"/>
              </a:rPr>
              <a:t>Let’s try together! </a:t>
            </a:r>
            <a:endParaRPr lang="en-GB" sz="32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863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23C85-B7E9-4A80-A049-B80224676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Segmenting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725D2-3787-440A-912E-A68380361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Chopping up the word to spell it out. </a:t>
            </a:r>
          </a:p>
          <a:p>
            <a:r>
              <a:rPr lang="en-GB" sz="4000" dirty="0">
                <a:latin typeface="SassoonCRInfant" panose="02010503020300020003" pitchFamily="2" charset="0"/>
              </a:rPr>
              <a:t>The opposite of blending </a:t>
            </a:r>
          </a:p>
          <a:p>
            <a:r>
              <a:rPr lang="en-GB" sz="4000" dirty="0">
                <a:latin typeface="SassoonCRInfant" panose="02010503020300020003" pitchFamily="2" charset="0"/>
              </a:rPr>
              <a:t>Identifying individual sounds in a spoken word e.g. h-</a:t>
            </a:r>
            <a:r>
              <a:rPr lang="en-GB" sz="4000" dirty="0" err="1">
                <a:latin typeface="SassoonCRInfant" panose="02010503020300020003" pitchFamily="2" charset="0"/>
              </a:rPr>
              <a:t>i</a:t>
            </a:r>
            <a:r>
              <a:rPr lang="en-GB" sz="4000" dirty="0">
                <a:latin typeface="SassoonCRInfant" panose="02010503020300020003" pitchFamily="2" charset="0"/>
              </a:rPr>
              <a:t>-m, d-o-g</a:t>
            </a:r>
          </a:p>
        </p:txBody>
      </p:sp>
    </p:spTree>
    <p:extLst>
      <p:ext uri="{BB962C8B-B14F-4D97-AF65-F5344CB8AC3E}">
        <p14:creationId xmlns:p14="http://schemas.microsoft.com/office/powerpoint/2010/main" val="1922612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D8AE3-8FA8-4D80-A19E-2AD9C330E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Alien Words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B6B81-C06E-411A-AB71-9A7681A35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828" y="1488613"/>
            <a:ext cx="8596668" cy="3880773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SassoonCRInfant" panose="02010503020300020003" pitchFamily="2" charset="0"/>
              </a:rPr>
              <a:t>Year 1 End of Year Phonics Screening </a:t>
            </a:r>
          </a:p>
          <a:p>
            <a:r>
              <a:rPr lang="en-GB" sz="2800" dirty="0">
                <a:latin typeface="SassoonCRInfant" panose="02010503020300020003" pitchFamily="2" charset="0"/>
              </a:rPr>
              <a:t>Make it fun! </a:t>
            </a: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sz="28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sz="28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sz="28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sz="2800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r>
              <a:rPr lang="en-GB" sz="2800" dirty="0" err="1">
                <a:latin typeface="SassoonCRInfant" panose="02010503020300020003" pitchFamily="2" charset="0"/>
              </a:rPr>
              <a:t>osk</a:t>
            </a:r>
            <a:r>
              <a:rPr lang="en-GB" sz="2800" dirty="0">
                <a:latin typeface="SassoonCRInfant" panose="02010503020300020003" pitchFamily="2" charset="0"/>
              </a:rPr>
              <a:t>                            </a:t>
            </a:r>
            <a:r>
              <a:rPr lang="en-GB" sz="2800" dirty="0" err="1">
                <a:latin typeface="SassoonCRInfant" panose="02010503020300020003" pitchFamily="2" charset="0"/>
              </a:rPr>
              <a:t>blom</a:t>
            </a:r>
            <a:r>
              <a:rPr lang="en-GB" sz="2800" dirty="0">
                <a:latin typeface="SassoonCRInfant" panose="02010503020300020003" pitchFamily="2" charset="0"/>
              </a:rPr>
              <a:t>                      </a:t>
            </a:r>
            <a:r>
              <a:rPr lang="en-GB" sz="2800" dirty="0" err="1">
                <a:latin typeface="SassoonCRInfant" panose="02010503020300020003" pitchFamily="2" charset="0"/>
              </a:rPr>
              <a:t>gris</a:t>
            </a:r>
            <a:r>
              <a:rPr lang="en-GB" sz="2800" dirty="0">
                <a:latin typeface="SassoonCRInfant" panose="02010503020300020003" pitchFamily="2" charset="0"/>
              </a:rPr>
              <a:t>               </a:t>
            </a:r>
          </a:p>
        </p:txBody>
      </p:sp>
      <p:pic>
        <p:nvPicPr>
          <p:cNvPr id="1026" name="Picture 2" descr="Cute alien Vectors &amp; Illustrations for Free Download | Freepik">
            <a:extLst>
              <a:ext uri="{FF2B5EF4-FFF2-40B4-BE49-F238E27FC236}">
                <a16:creationId xmlns:a16="http://schemas.microsoft.com/office/drawing/2014/main" id="{FCD1E631-71D0-45C5-A83B-9D20A39D7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22" y="3190584"/>
            <a:ext cx="1320800" cy="132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ute alien Vectors &amp; Illustrations for Free Download | Freepik">
            <a:extLst>
              <a:ext uri="{FF2B5EF4-FFF2-40B4-BE49-F238E27FC236}">
                <a16:creationId xmlns:a16="http://schemas.microsoft.com/office/drawing/2014/main" id="{5E6185CB-2F6B-45B6-8289-4872C006A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15" y="3226679"/>
            <a:ext cx="1320800" cy="132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ute alien Vectors &amp; Illustrations for Free Download | Freepik">
            <a:extLst>
              <a:ext uri="{FF2B5EF4-FFF2-40B4-BE49-F238E27FC236}">
                <a16:creationId xmlns:a16="http://schemas.microsoft.com/office/drawing/2014/main" id="{5A959EA1-3BBE-4980-B890-2AD8E5F64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733" y="3190584"/>
            <a:ext cx="1320800" cy="132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389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08771-890C-48E6-8B94-46C4C14AF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32" y="2768600"/>
            <a:ext cx="8596668" cy="13208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SassoonCRInfant" panose="02010503020300020003" pitchFamily="2" charset="0"/>
              </a:rPr>
              <a:t>Let’s try!</a:t>
            </a:r>
          </a:p>
        </p:txBody>
      </p:sp>
    </p:spTree>
    <p:extLst>
      <p:ext uri="{BB962C8B-B14F-4D97-AF65-F5344CB8AC3E}">
        <p14:creationId xmlns:p14="http://schemas.microsoft.com/office/powerpoint/2010/main" val="504006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D0ECC-F86E-401D-BF61-B8ED25C91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3018" y="246538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solidFill>
                  <a:srgbClr val="92D050"/>
                </a:solidFill>
                <a:latin typeface="SassoonCRInfant" panose="02010503020300020003" pitchFamily="2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9380165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</TotalTime>
  <Words>321</Words>
  <Application>Microsoft Office PowerPoint</Application>
  <PresentationFormat>Widescreen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SassoonCRInfant</vt:lpstr>
      <vt:lpstr>Trebuchet MS</vt:lpstr>
      <vt:lpstr>Wingdings 3</vt:lpstr>
      <vt:lpstr>Facet</vt:lpstr>
      <vt:lpstr>Phonics Workshop </vt:lpstr>
      <vt:lpstr>Why teach phonics?</vt:lpstr>
      <vt:lpstr>Overview of Phonics  in Nursery</vt:lpstr>
      <vt:lpstr>Overview of Phonics in Reception</vt:lpstr>
      <vt:lpstr>Some Definitions</vt:lpstr>
      <vt:lpstr>How to say the sounds</vt:lpstr>
      <vt:lpstr>Blending</vt:lpstr>
      <vt:lpstr>Segmenting </vt:lpstr>
      <vt:lpstr>Alien Words </vt:lpstr>
      <vt:lpstr>Let’s try!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Workshop</dc:title>
  <dc:creator>AColley.301</dc:creator>
  <cp:lastModifiedBy>AColley.301</cp:lastModifiedBy>
  <cp:revision>3</cp:revision>
  <dcterms:created xsi:type="dcterms:W3CDTF">2022-10-18T14:43:49Z</dcterms:created>
  <dcterms:modified xsi:type="dcterms:W3CDTF">2022-10-18T14:59:28Z</dcterms:modified>
</cp:coreProperties>
</file>