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7" r:id="rId4"/>
    <p:sldId id="268" r:id="rId5"/>
    <p:sldId id="257" r:id="rId6"/>
    <p:sldId id="265" r:id="rId7"/>
    <p:sldId id="264" r:id="rId8"/>
    <p:sldId id="258" r:id="rId9"/>
    <p:sldId id="260" r:id="rId10"/>
    <p:sldId id="269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62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85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255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788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912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546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624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625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8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849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659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535461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708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7502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399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551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200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3F70A-4E64-4327-9C03-87863FCF82DE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41E3936-61D1-4F5E-B657-360F832C0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917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yalliance.org.uk/national-week-play-2022" TargetMode="External"/><Relationship Id="rId2" Type="http://schemas.openxmlformats.org/officeDocument/2006/relationships/hyperlink" Target="https://www.ypo.co.uk/early-years?utm_source=early-years-alliance&amp;utm_medium=referral&amp;utm_campaign=early-years-pr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B8A0A-2285-46F6-8762-39DA935142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The importance of outdoor play in Early Foundation Stage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67FCC9-4D83-4839-9DCA-588AB866F8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27</a:t>
            </a:r>
            <a:r>
              <a:rPr lang="en-GB" baseline="30000" dirty="0">
                <a:latin typeface="SassoonCRInfant" panose="02010503020300020003" pitchFamily="2" charset="0"/>
              </a:rPr>
              <a:t>th</a:t>
            </a:r>
            <a:r>
              <a:rPr lang="en-GB" dirty="0">
                <a:latin typeface="SassoonCRInfant" panose="02010503020300020003" pitchFamily="2" charset="0"/>
              </a:rPr>
              <a:t> February 2023</a:t>
            </a:r>
          </a:p>
        </p:txBody>
      </p:sp>
    </p:spTree>
    <p:extLst>
      <p:ext uri="{BB962C8B-B14F-4D97-AF65-F5344CB8AC3E}">
        <p14:creationId xmlns:p14="http://schemas.microsoft.com/office/powerpoint/2010/main" val="1267460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2469E-D791-49C5-861C-CC24E98FD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of the session		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C406E-8E5A-4E2B-AA7B-2ACAB759AF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find out about the ways that young children learn </a:t>
            </a:r>
          </a:p>
          <a:p>
            <a:r>
              <a:rPr lang="en-GB" dirty="0"/>
              <a:t>Why outdoor play is important</a:t>
            </a:r>
          </a:p>
          <a:p>
            <a:r>
              <a:rPr lang="en-GB" dirty="0"/>
              <a:t>How you can support your child’s outdoor play</a:t>
            </a:r>
          </a:p>
        </p:txBody>
      </p:sp>
    </p:spTree>
    <p:extLst>
      <p:ext uri="{BB962C8B-B14F-4D97-AF65-F5344CB8AC3E}">
        <p14:creationId xmlns:p14="http://schemas.microsoft.com/office/powerpoint/2010/main" val="2805222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05CE4-4587-4752-B258-4C0F05DAE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key ways children learn?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5AB1AE-EAF9-41C7-B887-7CCBD2DF8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Playing</a:t>
            </a:r>
          </a:p>
          <a:p>
            <a:r>
              <a:rPr lang="en-GB" sz="2800" dirty="0"/>
              <a:t>Being active</a:t>
            </a:r>
          </a:p>
          <a:p>
            <a:r>
              <a:rPr lang="en-GB" sz="2800" dirty="0"/>
              <a:t>Being shown how to do things</a:t>
            </a:r>
          </a:p>
          <a:p>
            <a:r>
              <a:rPr lang="en-GB" sz="2800" dirty="0"/>
              <a:t>Exploring new things and experiences</a:t>
            </a:r>
          </a:p>
          <a:p>
            <a:r>
              <a:rPr lang="en-GB" sz="2800" dirty="0"/>
              <a:t>Communicating what they are ding and their ideas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5458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99078-048C-4E9F-BD57-A662184C8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play?		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7C57BB-09AB-4727-A193-5966FCF369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Physical Play</a:t>
            </a:r>
          </a:p>
          <a:p>
            <a:r>
              <a:rPr lang="en-GB" dirty="0"/>
              <a:t>Play with </a:t>
            </a:r>
            <a:r>
              <a:rPr lang="en-GB" dirty="0" err="1"/>
              <a:t>objrects</a:t>
            </a:r>
            <a:endParaRPr lang="en-GB" dirty="0"/>
          </a:p>
          <a:p>
            <a:r>
              <a:rPr lang="en-GB" dirty="0"/>
              <a:t>Symbolic play</a:t>
            </a:r>
          </a:p>
          <a:p>
            <a:r>
              <a:rPr lang="en-GB" dirty="0"/>
              <a:t>Pretend play </a:t>
            </a:r>
          </a:p>
          <a:p>
            <a:r>
              <a:rPr lang="en-GB" dirty="0"/>
              <a:t>Games with rules </a:t>
            </a:r>
          </a:p>
        </p:txBody>
      </p:sp>
    </p:spTree>
    <p:extLst>
      <p:ext uri="{BB962C8B-B14F-4D97-AF65-F5344CB8AC3E}">
        <p14:creationId xmlns:p14="http://schemas.microsoft.com/office/powerpoint/2010/main" val="271032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82BF7-5BEB-44EE-9010-F53A89E8E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Why is outdoor play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2C59D-DA74-4D51-A27B-27FEAFA8AF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l">
              <a:buNone/>
            </a:pPr>
            <a:r>
              <a:rPr lang="en-GB" sz="5100" dirty="0">
                <a:latin typeface="SassoonCRInfant" panose="02010503020300020003" pitchFamily="2" charset="0"/>
              </a:rPr>
              <a:t>-It encourages essential physical fitness. </a:t>
            </a:r>
          </a:p>
          <a:p>
            <a:pPr marL="0" indent="0" algn="l">
              <a:buNone/>
            </a:pPr>
            <a:r>
              <a:rPr lang="en-GB" sz="5100" dirty="0">
                <a:latin typeface="SassoonCRInfant" panose="02010503020300020003" pitchFamily="2" charset="0"/>
              </a:rPr>
              <a:t>-It provides children with an opportunity for a break. </a:t>
            </a:r>
          </a:p>
          <a:p>
            <a:pPr marL="0" indent="0" algn="l">
              <a:buNone/>
            </a:pPr>
            <a:r>
              <a:rPr lang="en-GB" sz="5100" dirty="0">
                <a:latin typeface="SassoonCRInfant" panose="02010503020300020003" pitchFamily="2" charset="0"/>
              </a:rPr>
              <a:t>-Helps reduce anxiety and stress.</a:t>
            </a:r>
          </a:p>
          <a:p>
            <a:pPr marL="0" indent="0" algn="l">
              <a:buNone/>
            </a:pPr>
            <a:r>
              <a:rPr lang="en-GB" sz="5100" dirty="0">
                <a:latin typeface="SassoonCRInfant" panose="02010503020300020003" pitchFamily="2" charset="0"/>
              </a:rPr>
              <a:t>-Aids in topping up vitamin D. </a:t>
            </a:r>
          </a:p>
          <a:p>
            <a:pPr marL="0" indent="0" algn="l">
              <a:buNone/>
            </a:pPr>
            <a:r>
              <a:rPr lang="en-GB" sz="5100" dirty="0">
                <a:latin typeface="SassoonCRInfant" panose="02010503020300020003" pitchFamily="2" charset="0"/>
              </a:rPr>
              <a:t>-Supports emotional and social skills. </a:t>
            </a:r>
          </a:p>
          <a:p>
            <a:pPr marL="0" indent="0" algn="l">
              <a:buNone/>
            </a:pPr>
            <a:r>
              <a:rPr lang="en-GB" sz="5100" dirty="0">
                <a:latin typeface="SassoonCRInfant" panose="02010503020300020003" pitchFamily="2" charset="0"/>
              </a:rPr>
              <a:t>-Facilities opportunities for children to discover the natural environment</a:t>
            </a:r>
            <a:r>
              <a:rPr lang="en-GB" sz="3200" dirty="0">
                <a:latin typeface="SassoonCRInfant" panose="02010503020300020003" pitchFamily="2" charset="0"/>
              </a:rPr>
              <a:t>. </a:t>
            </a:r>
          </a:p>
          <a:p>
            <a:pPr marL="0" indent="0" algn="l">
              <a:buNone/>
            </a:pPr>
            <a:br>
              <a:rPr lang="en-GB" sz="32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GB" sz="32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This blog was supplied by </a:t>
            </a:r>
            <a:r>
              <a:rPr lang="en-GB" sz="3200" b="1" i="1" u="none" strike="noStrike" dirty="0">
                <a:solidFill>
                  <a:srgbClr val="6039C9"/>
                </a:solidFill>
                <a:effectLst/>
                <a:latin typeface="Arial" panose="020B0604020202020204" pitchFamily="34" charset="0"/>
                <a:hlinkClick r:id="rId2"/>
              </a:rPr>
              <a:t>YPO</a:t>
            </a:r>
            <a:r>
              <a:rPr lang="en-GB" sz="32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- a supporter of the Alliance's </a:t>
            </a:r>
            <a:r>
              <a:rPr lang="en-GB" sz="3200" b="1" i="1" u="none" strike="noStrike" dirty="0">
                <a:solidFill>
                  <a:srgbClr val="6039C9"/>
                </a:solidFill>
                <a:effectLst/>
                <a:latin typeface="Arial" panose="020B0604020202020204" pitchFamily="34" charset="0"/>
                <a:hlinkClick r:id="rId3"/>
              </a:rPr>
              <a:t>National Week of Play </a:t>
            </a:r>
            <a:r>
              <a:rPr lang="en-GB" sz="32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(13-19 June 2022)</a:t>
            </a:r>
            <a:endParaRPr lang="en-GB" sz="32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889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4939-F6C9-4E31-A4AF-84180E7AA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4640317"/>
          </a:xfrm>
        </p:spPr>
        <p:txBody>
          <a:bodyPr/>
          <a:lstStyle/>
          <a:p>
            <a:r>
              <a:rPr lang="en-GB" dirty="0"/>
              <a:t>Play in the curriculum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B0F49A-AAD1-471F-8DC8-E49F68235426}"/>
              </a:ext>
            </a:extLst>
          </p:cNvPr>
          <p:cNvSpPr txBox="1"/>
          <p:nvPr/>
        </p:nvSpPr>
        <p:spPr>
          <a:xfrm>
            <a:off x="453258" y="1469398"/>
            <a:ext cx="998351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buNone/>
            </a:pPr>
            <a:r>
              <a:rPr lang="en-GB" sz="3200" dirty="0">
                <a:latin typeface="SassoonCRInfant" panose="02010503020300020003" pitchFamily="2" charset="0"/>
              </a:rPr>
              <a:t>‘Play underpins all development and learning for young children’ – EYFS Practice Guidance 2008</a:t>
            </a:r>
          </a:p>
          <a:p>
            <a:pPr marL="0" indent="0" algn="l">
              <a:buNone/>
            </a:pPr>
            <a:endParaRPr lang="en-GB" sz="3200" dirty="0">
              <a:latin typeface="SassoonCRInfant" panose="02010503020300020003" pitchFamily="2" charset="0"/>
            </a:endParaRPr>
          </a:p>
          <a:p>
            <a:pPr marL="0" indent="0" algn="l">
              <a:buNone/>
            </a:pPr>
            <a:r>
              <a:rPr lang="en-GB" sz="3200" dirty="0">
                <a:latin typeface="SassoonCRInfant" panose="02010503020300020003" pitchFamily="2" charset="0"/>
              </a:rPr>
              <a:t>‘Play is essential for children’s development, building their confidence as they explore to learn, think about problems and relate to others’ – Statutory Framework for the EYFS 2012</a:t>
            </a:r>
            <a:endParaRPr lang="en-GB" sz="16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682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06A42-48F9-4647-9142-69CE91323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outdoor learning special?	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F1714-8E5F-4009-B2E0-5D1F169CD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sz="2800" dirty="0">
                <a:solidFill>
                  <a:srgbClr val="333333"/>
                </a:solidFill>
                <a:latin typeface="SassoonCRInfant" panose="02010503020300020003" pitchFamily="2" charset="0"/>
              </a:rPr>
              <a:t>Outdoor play supports all round wellbeing and development</a:t>
            </a:r>
          </a:p>
          <a:p>
            <a:pPr algn="l"/>
            <a:r>
              <a:rPr lang="en-GB" sz="2800" dirty="0">
                <a:solidFill>
                  <a:srgbClr val="333333"/>
                </a:solidFill>
                <a:latin typeface="SassoonCRInfant" panose="02010503020300020003" pitchFamily="2" charset="0"/>
              </a:rPr>
              <a:t>Many children learn best outdoors</a:t>
            </a:r>
          </a:p>
          <a:p>
            <a:pPr algn="l"/>
            <a:r>
              <a:rPr lang="en-GB" sz="2800" dirty="0">
                <a:solidFill>
                  <a:srgbClr val="333333"/>
                </a:solidFill>
                <a:latin typeface="SassoonCRInfant" panose="02010503020300020003" pitchFamily="2" charset="0"/>
              </a:rPr>
              <a:t>Natural world around them/fresh air </a:t>
            </a:r>
          </a:p>
          <a:p>
            <a:pPr algn="l"/>
            <a:r>
              <a:rPr lang="en-GB" sz="2800" dirty="0">
                <a:solidFill>
                  <a:srgbClr val="333333"/>
                </a:solidFill>
                <a:latin typeface="SassoonCRInfant" panose="02010503020300020003" pitchFamily="2" charset="0"/>
              </a:rPr>
              <a:t>Endless problem solving opportunities </a:t>
            </a:r>
          </a:p>
          <a:p>
            <a:pPr algn="l"/>
            <a:r>
              <a:rPr lang="en-GB" sz="2800" dirty="0">
                <a:solidFill>
                  <a:srgbClr val="333333"/>
                </a:solidFill>
                <a:latin typeface="SassoonCRInfant" panose="02010503020300020003" pitchFamily="2" charset="0"/>
              </a:rPr>
              <a:t>It allows them to take risks </a:t>
            </a:r>
            <a:endParaRPr lang="en-GB" sz="28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76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61E9B-E5B0-40E7-AA76-283C20046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role in children’s play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4B09D0-2E25-4FA3-B71A-7E45EE4AD9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en-GB" b="1" i="0" dirty="0">
                <a:solidFill>
                  <a:srgbClr val="333333"/>
                </a:solidFill>
                <a:effectLst/>
                <a:latin typeface="SassoonCRInfant" panose="02010503020300020003" pitchFamily="2" charset="0"/>
              </a:rPr>
              <a:t>Be sensitive – giv</a:t>
            </a:r>
            <a:r>
              <a:rPr lang="en-GB" b="1" dirty="0">
                <a:solidFill>
                  <a:srgbClr val="333333"/>
                </a:solidFill>
                <a:latin typeface="SassoonCRInfant" panose="02010503020300020003" pitchFamily="2" charset="0"/>
              </a:rPr>
              <a:t>e attention to, value and understand children’s interests and points of view.</a:t>
            </a:r>
          </a:p>
          <a:p>
            <a:pPr marL="0" indent="0" algn="l">
              <a:buNone/>
            </a:pPr>
            <a:endParaRPr lang="en-GB" b="1" dirty="0">
              <a:solidFill>
                <a:srgbClr val="333333"/>
              </a:solidFill>
              <a:latin typeface="SassoonCRInfant" panose="02010503020300020003" pitchFamily="2" charset="0"/>
            </a:endParaRPr>
          </a:p>
          <a:p>
            <a:pPr marL="0" indent="0" algn="l">
              <a:buNone/>
            </a:pPr>
            <a:r>
              <a:rPr lang="en-GB" b="1" dirty="0">
                <a:solidFill>
                  <a:srgbClr val="333333"/>
                </a:solidFill>
                <a:latin typeface="SassoonCRInfant" panose="02010503020300020003" pitchFamily="2" charset="0"/>
              </a:rPr>
              <a:t>Provide a stimuli – encourage children’s drive for meaning and make relevant contributions </a:t>
            </a:r>
          </a:p>
          <a:p>
            <a:pPr marL="0" indent="0" algn="l">
              <a:buNone/>
            </a:pPr>
            <a:endParaRPr lang="en-GB" b="1" dirty="0">
              <a:solidFill>
                <a:srgbClr val="333333"/>
              </a:solidFill>
              <a:latin typeface="SassoonCRInfant" panose="02010503020300020003" pitchFamily="2" charset="0"/>
            </a:endParaRPr>
          </a:p>
          <a:p>
            <a:pPr marL="0" indent="0" algn="l">
              <a:buNone/>
            </a:pPr>
            <a:r>
              <a:rPr lang="en-GB" b="1" dirty="0">
                <a:solidFill>
                  <a:srgbClr val="333333"/>
                </a:solidFill>
                <a:latin typeface="SassoonCRInfant" panose="02010503020300020003" pitchFamily="2" charset="0"/>
              </a:rPr>
              <a:t>Provide independence – give children the room to follow their own initiatives, encourage their independence and free range thought. It is a learning process</a:t>
            </a:r>
          </a:p>
          <a:p>
            <a:pPr marL="0" indent="0" algn="l">
              <a:buNone/>
            </a:pPr>
            <a:endParaRPr lang="en-GB" b="1" dirty="0">
              <a:solidFill>
                <a:srgbClr val="333333"/>
              </a:solidFill>
              <a:latin typeface="SassoonCRInfant" panose="02010503020300020003" pitchFamily="2" charset="0"/>
            </a:endParaRPr>
          </a:p>
          <a:p>
            <a:pPr marL="0" indent="0" algn="l">
              <a:buNone/>
            </a:pPr>
            <a:r>
              <a:rPr lang="en-GB" b="1" dirty="0">
                <a:solidFill>
                  <a:srgbClr val="333333"/>
                </a:solidFill>
                <a:latin typeface="SassoonCRInfant" panose="02010503020300020003" pitchFamily="2" charset="0"/>
              </a:rPr>
              <a:t>Become partners in their learning – ask questions but not too many!!  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85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3DDA4-9341-4F5A-9660-43941395C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Activities to support Gross and Fine Motor Skills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2E17A-116F-4777-93E6-42BC8B2D66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528969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Moving in different ways (hopping, jumping and balancing)</a:t>
            </a:r>
          </a:p>
          <a:p>
            <a:r>
              <a:rPr lang="en-GB" sz="2000" dirty="0">
                <a:latin typeface="SassoonCRInfant" panose="02010503020300020003" pitchFamily="2" charset="0"/>
              </a:rPr>
              <a:t>Managing self-care needs including independently zipping up their coat and putting on their belongings</a:t>
            </a:r>
          </a:p>
          <a:p>
            <a:r>
              <a:rPr lang="en-GB" sz="2000" dirty="0">
                <a:latin typeface="SassoonCRInfant" panose="02010503020300020003" pitchFamily="2" charset="0"/>
              </a:rPr>
              <a:t>Rolling, catching and throwing a ball</a:t>
            </a:r>
          </a:p>
          <a:p>
            <a:r>
              <a:rPr lang="en-GB" sz="2000" dirty="0">
                <a:latin typeface="SassoonCRInfant" panose="02010503020300020003" pitchFamily="2" charset="0"/>
              </a:rPr>
              <a:t>Scissors</a:t>
            </a:r>
          </a:p>
          <a:p>
            <a:r>
              <a:rPr lang="en-GB" sz="2000" dirty="0">
                <a:latin typeface="SassoonCRInfant" panose="02010503020300020003" pitchFamily="2" charset="0"/>
              </a:rPr>
              <a:t>Threading </a:t>
            </a:r>
          </a:p>
          <a:p>
            <a:r>
              <a:rPr lang="en-GB" sz="2000" dirty="0">
                <a:latin typeface="SassoonCRInfant" panose="02010503020300020003" pitchFamily="2" charset="0"/>
              </a:rPr>
              <a:t>Playdough</a:t>
            </a:r>
          </a:p>
          <a:p>
            <a:r>
              <a:rPr lang="en-GB" sz="2000" dirty="0">
                <a:latin typeface="SassoonCRInfant" panose="02010503020300020003" pitchFamily="2" charset="0"/>
              </a:rPr>
              <a:t>Puzzles </a:t>
            </a:r>
          </a:p>
          <a:p>
            <a:r>
              <a:rPr lang="en-GB" sz="2000" dirty="0">
                <a:latin typeface="SassoonCRInfant" panose="02010503020300020003" pitchFamily="2" charset="0"/>
              </a:rPr>
              <a:t>Threading/Small World Play </a:t>
            </a:r>
          </a:p>
          <a:p>
            <a:r>
              <a:rPr lang="en-GB" sz="2000" dirty="0">
                <a:latin typeface="SassoonCRInfant" panose="02010503020300020003" pitchFamily="2" charset="0"/>
              </a:rPr>
              <a:t>Water and play</a:t>
            </a:r>
          </a:p>
        </p:txBody>
      </p:sp>
    </p:spTree>
    <p:extLst>
      <p:ext uri="{BB962C8B-B14F-4D97-AF65-F5344CB8AC3E}">
        <p14:creationId xmlns:p14="http://schemas.microsoft.com/office/powerpoint/2010/main" val="2255878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8FD79-DC94-408B-8058-6D14DAF36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play opportunities can you see?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0B751-F968-4B09-8744-885F71C524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55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AA88A8-DB95-4C90-9DF5-0C9AE911B5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>
                <a:latin typeface="SassoonCRInfant" panose="02010503020300020003" pitchFamily="2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5441910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</TotalTime>
  <Words>397</Words>
  <Application>Microsoft Office PowerPoint</Application>
  <PresentationFormat>Widescreen</PresentationFormat>
  <Paragraphs>56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SassoonCRInfant</vt:lpstr>
      <vt:lpstr>Trebuchet MS</vt:lpstr>
      <vt:lpstr>Wingdings 3</vt:lpstr>
      <vt:lpstr>Facet</vt:lpstr>
      <vt:lpstr>The importance of outdoor play in Early Foundation Stage</vt:lpstr>
      <vt:lpstr>Aims of the session   </vt:lpstr>
      <vt:lpstr>What are the key ways children learn? </vt:lpstr>
      <vt:lpstr>What is play?   </vt:lpstr>
      <vt:lpstr>Why is outdoor play important?</vt:lpstr>
      <vt:lpstr>Play in the curriculum</vt:lpstr>
      <vt:lpstr>Why is outdoor learning special?  </vt:lpstr>
      <vt:lpstr>Your role in children’s play</vt:lpstr>
      <vt:lpstr>Activities to support Gross and Fine Motor Skills </vt:lpstr>
      <vt:lpstr>What play opportunities can you see?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Physical Development in the Early Foundation Stage</dc:title>
  <dc:creator>AColley.301</dc:creator>
  <cp:lastModifiedBy>AColley.301</cp:lastModifiedBy>
  <cp:revision>6</cp:revision>
  <dcterms:created xsi:type="dcterms:W3CDTF">2022-12-14T23:35:01Z</dcterms:created>
  <dcterms:modified xsi:type="dcterms:W3CDTF">2023-02-26T19:46:24Z</dcterms:modified>
</cp:coreProperties>
</file>