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61" r:id="rId6"/>
    <p:sldId id="262" r:id="rId7"/>
    <p:sldId id="263" r:id="rId8"/>
    <p:sldId id="264" r:id="rId9"/>
    <p:sldId id="265" r:id="rId10"/>
    <p:sldId id="259" r:id="rId11"/>
    <p:sldId id="266" r:id="rId12"/>
    <p:sldId id="26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01" y="8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321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99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02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88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536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8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06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841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846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780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38357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592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0934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960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202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766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23460-BDFD-49F9-8D29-9ABBF362C57A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E1A2763-5AFE-4418-8B24-928D68F8B2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01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41F18-9D74-433E-ADA9-15FA33D605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Maths Workshop	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00329A-E760-45F4-99C8-711612EEC1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Tuesday 2</a:t>
            </a:r>
            <a:r>
              <a:rPr lang="en-GB" baseline="30000" dirty="0">
                <a:latin typeface="SassoonCRInfantMedium" panose="02000603020000020003" pitchFamily="2" charset="0"/>
              </a:rPr>
              <a:t>nd</a:t>
            </a:r>
            <a:r>
              <a:rPr lang="en-GB" dirty="0">
                <a:latin typeface="SassoonCRInfantMedium" panose="02000603020000020003" pitchFamily="2" charset="0"/>
              </a:rPr>
              <a:t> November 2022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467EE6-26AA-4CDB-9EFA-CDCE27A4A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58" y="5104545"/>
            <a:ext cx="1689486" cy="168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3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BBD2D-CB0F-4081-B7D9-3B61B878B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Mathematics – Development Matters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CB42F-42E9-4355-8FCD-DBE9DA13B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>
                <a:latin typeface="SassoonCRInfantMedium" panose="02000603020000020003" pitchFamily="2" charset="0"/>
              </a:rPr>
              <a:t>Nursery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Recites numbers past 5, show number fingers and link numerals (to 5)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Compare quantities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2D/3D shapes using formal and informal language e.g. pointy, sides, corners, flat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Positional Language </a:t>
            </a:r>
          </a:p>
          <a:p>
            <a:r>
              <a:rPr lang="en-GB" dirty="0">
                <a:latin typeface="SassoonCRInfantMedium" panose="02000603020000020003" pitchFamily="2" charset="0"/>
              </a:rPr>
              <a:t>Comparisons in size, length, weight and capacity </a:t>
            </a:r>
          </a:p>
          <a:p>
            <a:pPr marL="0" indent="0">
              <a:buNone/>
            </a:pPr>
            <a:r>
              <a:rPr lang="en-GB" u="sng" dirty="0">
                <a:latin typeface="SassoonCRInfantMedium" panose="02000603020000020003" pitchFamily="2" charset="0"/>
              </a:rPr>
              <a:t>Reception</a:t>
            </a:r>
          </a:p>
          <a:p>
            <a:pPr marL="0" indent="0">
              <a:buNone/>
            </a:pPr>
            <a:r>
              <a:rPr lang="en-GB" dirty="0">
                <a:latin typeface="SassoonCRInfantMedium" panose="02000603020000020003" pitchFamily="2" charset="0"/>
              </a:rPr>
              <a:t>Developing a strong grounding in number is essential so that all children develop the necessary building blocks to excel mathematically. Children should be able to count confidently, develop a deep understanding of the numbers to 10, the relationships between them and the patterns within those numbers. </a:t>
            </a:r>
          </a:p>
          <a:p>
            <a:pPr marL="0" indent="0">
              <a:buNone/>
            </a:pPr>
            <a:r>
              <a:rPr lang="en-GB" sz="3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Vocabulary is key</a:t>
            </a:r>
          </a:p>
          <a:p>
            <a:endParaRPr lang="en-GB" dirty="0">
              <a:latin typeface="SassoonCRInfantMedium" panose="02000603020000020003" pitchFamily="2" charset="0"/>
            </a:endParaRPr>
          </a:p>
          <a:p>
            <a:pPr marL="0" indent="0">
              <a:buNone/>
            </a:pPr>
            <a:endParaRPr lang="en-GB" dirty="0"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303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1E49C-40CA-4211-813F-DB10DD8CF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What does Mathematics look like at Marsh Green?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61FF8-4E0F-4071-B4B3-2E75329BE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>
                <a:latin typeface="SassoonCRInfantMedium" panose="02000603020000020003" pitchFamily="2" charset="0"/>
              </a:rPr>
              <a:t>Hands on/practical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Opportunities during child-</a:t>
            </a:r>
            <a:r>
              <a:rPr lang="en-GB" sz="3600" dirty="0" err="1">
                <a:latin typeface="SassoonCRInfantMedium" panose="02000603020000020003" pitchFamily="2" charset="0"/>
              </a:rPr>
              <a:t>initated</a:t>
            </a:r>
            <a:r>
              <a:rPr lang="en-GB" sz="3600" dirty="0">
                <a:latin typeface="SassoonCRInfantMedium" panose="02000603020000020003" pitchFamily="2" charset="0"/>
              </a:rPr>
              <a:t> play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Embedded in routines e.g. lining up, counting snack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Adult-interactions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Maths is fun! </a:t>
            </a:r>
          </a:p>
        </p:txBody>
      </p:sp>
    </p:spTree>
    <p:extLst>
      <p:ext uri="{BB962C8B-B14F-4D97-AF65-F5344CB8AC3E}">
        <p14:creationId xmlns:p14="http://schemas.microsoft.com/office/powerpoint/2010/main" val="2747181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BB568F3-1234-4982-829D-32F01542B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802996" y="521569"/>
            <a:ext cx="9802617" cy="1096899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Maths is EVERYWHERE!!</a:t>
            </a:r>
          </a:p>
          <a:p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 Lets think of some examples of Maths outside of school…</a:t>
            </a:r>
          </a:p>
          <a:p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963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12CD-A215-47BB-8827-4D70F2CAA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Key Maths Skills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DF8A1-CA96-4F91-9216-41908E85F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SassoonCRInfantMedium" panose="02000603020000020003" pitchFamily="2" charset="0"/>
              </a:rPr>
              <a:t>Children developing their knowledge and understanding.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Children using the correct vocabulary to explain a concept.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Children coming up with their own solutions.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Children explaining their reasoning. </a:t>
            </a:r>
          </a:p>
        </p:txBody>
      </p:sp>
    </p:spTree>
    <p:extLst>
      <p:ext uri="{BB962C8B-B14F-4D97-AF65-F5344CB8AC3E}">
        <p14:creationId xmlns:p14="http://schemas.microsoft.com/office/powerpoint/2010/main" val="2165237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F58A1-9AE9-4FE9-870F-6DC5ECD3B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Understanding numbers	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15441-F6DA-414A-823B-527B18028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Medium" panose="02000603020000020003" pitchFamily="2" charset="0"/>
              </a:rPr>
              <a:t>Number names – one, two, three etc.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How many?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Number order? I wonder where the number 3 goes.. How do you know?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What would happen if? </a:t>
            </a:r>
          </a:p>
          <a:p>
            <a:endParaRPr lang="en-GB" sz="3200" dirty="0"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791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579E4-58F8-42B7-B4A0-61347AABE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SassoonCRInfantMedium" panose="02000603020000020003" pitchFamily="2" charset="0"/>
              </a:rPr>
              <a:t>Understanding counting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BCEEB-DA49-40B0-91B8-736AEE3C9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CRInfantMedium" panose="02000603020000020003" pitchFamily="2" charset="0"/>
              </a:rPr>
              <a:t>One number name for each item.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Last number is ‘how many’.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Not just things that can be touched </a:t>
            </a:r>
          </a:p>
        </p:txBody>
      </p:sp>
    </p:spTree>
    <p:extLst>
      <p:ext uri="{BB962C8B-B14F-4D97-AF65-F5344CB8AC3E}">
        <p14:creationId xmlns:p14="http://schemas.microsoft.com/office/powerpoint/2010/main" val="2910571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E45E5-119B-4058-9017-A466A9162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SassoonCRInfantMedium" panose="02000603020000020003" pitchFamily="2" charset="0"/>
              </a:rPr>
              <a:t>Understanding addition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2C502-F734-49C8-A0E3-5A2B9D83E8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Medium" panose="02000603020000020003" pitchFamily="2" charset="0"/>
              </a:rPr>
              <a:t>Two groups: count on.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two groups.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count on.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Number Line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Mathematical Drawings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Counting on in head </a:t>
            </a:r>
          </a:p>
        </p:txBody>
      </p:sp>
    </p:spTree>
    <p:extLst>
      <p:ext uri="{BB962C8B-B14F-4D97-AF65-F5344CB8AC3E}">
        <p14:creationId xmlns:p14="http://schemas.microsoft.com/office/powerpoint/2010/main" val="3472030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A9023-0D34-4E50-8DA9-8772FC80F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Understanding subtraction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A6383-76D5-4C2F-B817-B44FED1F5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Medium" panose="02000603020000020003" pitchFamily="2" charset="0"/>
              </a:rPr>
              <a:t>Move and recount.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fold down and recount.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Fingers: count back.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Number line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Mathematical drawings. </a:t>
            </a:r>
          </a:p>
          <a:p>
            <a:r>
              <a:rPr lang="en-GB" sz="3200" dirty="0">
                <a:latin typeface="SassoonCRInfantMedium" panose="02000603020000020003" pitchFamily="2" charset="0"/>
              </a:rPr>
              <a:t>Count back mentally.</a:t>
            </a:r>
          </a:p>
        </p:txBody>
      </p:sp>
    </p:spTree>
    <p:extLst>
      <p:ext uri="{BB962C8B-B14F-4D97-AF65-F5344CB8AC3E}">
        <p14:creationId xmlns:p14="http://schemas.microsoft.com/office/powerpoint/2010/main" val="2369688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44B7D-8C5A-4401-A9F2-5A51C46BB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How can you help? </a:t>
            </a:r>
            <a:br>
              <a:rPr lang="en-GB" dirty="0">
                <a:latin typeface="SassoonCRInfantMedium" panose="02000603020000020003" pitchFamily="2" charset="0"/>
              </a:rPr>
            </a:br>
            <a:r>
              <a:rPr lang="en-GB" dirty="0">
                <a:latin typeface="SassoonCRInfantMedium" panose="02000603020000020003" pitchFamily="2" charset="0"/>
              </a:rPr>
              <a:t>Ask questions…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4FA5B-3B9A-48DA-B1A7-9A014862E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Medium" panose="02000603020000020003" pitchFamily="2" charset="0"/>
              </a:rPr>
              <a:t>Allow children to use new words.</a:t>
            </a:r>
          </a:p>
          <a:p>
            <a:r>
              <a:rPr lang="en-GB" sz="4000" dirty="0">
                <a:latin typeface="SassoonCRInfantMedium" panose="02000603020000020003" pitchFamily="2" charset="0"/>
              </a:rPr>
              <a:t>Draw out their understanding.</a:t>
            </a:r>
          </a:p>
          <a:p>
            <a:r>
              <a:rPr lang="en-GB" sz="4000" dirty="0">
                <a:latin typeface="SassoonCRInfantMedium" panose="02000603020000020003" pitchFamily="2" charset="0"/>
              </a:rPr>
              <a:t>Encourage them to think further. </a:t>
            </a:r>
          </a:p>
        </p:txBody>
      </p:sp>
    </p:spTree>
    <p:extLst>
      <p:ext uri="{BB962C8B-B14F-4D97-AF65-F5344CB8AC3E}">
        <p14:creationId xmlns:p14="http://schemas.microsoft.com/office/powerpoint/2010/main" val="1772903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52915-D88E-4847-81BB-074B1D041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SassoonCRInfantMedium" panose="02000603020000020003" pitchFamily="2" charset="0"/>
              </a:rPr>
              <a:t>What if my child is very confident with numbers already – will this hold them back?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E8D76D-4104-49BD-A5D6-467DEDC25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dirty="0">
                <a:latin typeface="SassoonCRInfantMedium" panose="02000603020000020003" pitchFamily="2" charset="0"/>
              </a:rPr>
              <a:t>You may feel that your child can already count to 10 and therefore understands everything that there is to know about numbers and counting to 10. But have you considered: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-They may just know the numbers by rote?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- They may not have grasped the 5 ness of 5. </a:t>
            </a:r>
          </a:p>
          <a:p>
            <a:r>
              <a:rPr lang="en-GB" sz="2800" dirty="0">
                <a:latin typeface="SassoonCRInfantMedium" panose="02000603020000020003" pitchFamily="2" charset="0"/>
              </a:rPr>
              <a:t>- They may not understanding the numbers within the numbers </a:t>
            </a:r>
            <a:r>
              <a:rPr lang="en-GB" sz="2800" dirty="0" err="1">
                <a:latin typeface="SassoonCRInfantMedium" panose="02000603020000020003" pitchFamily="2" charset="0"/>
              </a:rPr>
              <a:t>ie</a:t>
            </a:r>
            <a:r>
              <a:rPr lang="en-GB" sz="2800" dirty="0">
                <a:latin typeface="SassoonCRInfantMedium" panose="02000603020000020003" pitchFamily="2" charset="0"/>
              </a:rPr>
              <a:t> that 5 is made up of 3 and 2, 4 and 1?</a:t>
            </a:r>
          </a:p>
        </p:txBody>
      </p:sp>
    </p:spTree>
    <p:extLst>
      <p:ext uri="{BB962C8B-B14F-4D97-AF65-F5344CB8AC3E}">
        <p14:creationId xmlns:p14="http://schemas.microsoft.com/office/powerpoint/2010/main" val="3833404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A8BF1-8C60-4A97-805C-B3247A2C4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CRInfantMedium" panose="02000603020000020003" pitchFamily="2" charset="0"/>
              </a:rPr>
              <a:t>How can you help?</a:t>
            </a:r>
            <a:br>
              <a:rPr lang="en-GB" dirty="0">
                <a:latin typeface="SassoonCRInfantMedium" panose="02000603020000020003" pitchFamily="2" charset="0"/>
              </a:rPr>
            </a:br>
            <a:r>
              <a:rPr lang="en-GB" dirty="0">
                <a:latin typeface="SassoonCRInfantMedium" panose="02000603020000020003" pitchFamily="2" charset="0"/>
              </a:rPr>
              <a:t>Model your own thinking…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6EDB1-8EE5-4FCB-80C3-A7B369A492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CRInfantMedium" panose="02000603020000020003" pitchFamily="2" charset="0"/>
              </a:rPr>
              <a:t>Explain out loud what you have decided and why. </a:t>
            </a:r>
          </a:p>
          <a:p>
            <a:r>
              <a:rPr lang="en-GB" sz="3600" dirty="0">
                <a:latin typeface="SassoonCRInfantMedium" panose="02000603020000020003" pitchFamily="2" charset="0"/>
              </a:rPr>
              <a:t>Explain how you have worked things out. </a:t>
            </a:r>
          </a:p>
        </p:txBody>
      </p:sp>
    </p:spTree>
    <p:extLst>
      <p:ext uri="{BB962C8B-B14F-4D97-AF65-F5344CB8AC3E}">
        <p14:creationId xmlns:p14="http://schemas.microsoft.com/office/powerpoint/2010/main" val="185726856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</TotalTime>
  <Words>468</Words>
  <Application>Microsoft Office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SassoonCRInfantMedium</vt:lpstr>
      <vt:lpstr>Trebuchet MS</vt:lpstr>
      <vt:lpstr>Wingdings 3</vt:lpstr>
      <vt:lpstr>Facet</vt:lpstr>
      <vt:lpstr>Maths Workshop  </vt:lpstr>
      <vt:lpstr>Mathematics – Development Matters 2021</vt:lpstr>
      <vt:lpstr>What does Mathematics look like at Marsh Green?</vt:lpstr>
      <vt:lpstr>PowerPoint Presentation</vt:lpstr>
      <vt:lpstr>Key Maths Skills  </vt:lpstr>
      <vt:lpstr>Understanding numbers  </vt:lpstr>
      <vt:lpstr>Understanding counting</vt:lpstr>
      <vt:lpstr>Understanding addition</vt:lpstr>
      <vt:lpstr>Understanding subtraction</vt:lpstr>
      <vt:lpstr>How can you help?  Ask questions…</vt:lpstr>
      <vt:lpstr>What if my child is very confident with numbers already – will this hold them back?</vt:lpstr>
      <vt:lpstr>How can you help? Model your own thinking…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Workshop</dc:title>
  <dc:creator>AColley.301</dc:creator>
  <cp:lastModifiedBy>AColley.301</cp:lastModifiedBy>
  <cp:revision>5</cp:revision>
  <dcterms:created xsi:type="dcterms:W3CDTF">2022-10-28T12:40:15Z</dcterms:created>
  <dcterms:modified xsi:type="dcterms:W3CDTF">2022-10-28T13:19:42Z</dcterms:modified>
</cp:coreProperties>
</file>