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5" r:id="rId4"/>
    <p:sldId id="264" r:id="rId5"/>
    <p:sldId id="258" r:id="rId6"/>
    <p:sldId id="259" r:id="rId7"/>
    <p:sldId id="260" r:id="rId8"/>
    <p:sldId id="261"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8" d="100"/>
          <a:sy n="48" d="100"/>
        </p:scale>
        <p:origin x="53" y="8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338885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3715255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2194788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63F70A-4E64-4327-9C03-87863FCF82DE}" type="datetimeFigureOut">
              <a:rPr lang="en-GB" smtClean="0"/>
              <a:t>14/12/2022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3641912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63F70A-4E64-4327-9C03-87863FCF82DE}" type="datetimeFigureOut">
              <a:rPr lang="en-GB" smtClean="0"/>
              <a:t>14/12/2022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2490546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63F70A-4E64-4327-9C03-87863FCF82DE}" type="datetimeFigureOut">
              <a:rPr lang="en-GB" smtClean="0"/>
              <a:t>14/12/2022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3154624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63F70A-4E64-4327-9C03-87863FCF82DE}" type="datetimeFigureOut">
              <a:rPr lang="en-GB" smtClean="0"/>
              <a:t>14/12/2022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3850625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C63F70A-4E64-4327-9C03-87863FCF82DE}" type="datetimeFigureOut">
              <a:rPr lang="en-GB" smtClean="0"/>
              <a:t>14/12/2022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282928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C63F70A-4E64-4327-9C03-87863FCF82DE}" type="datetimeFigureOut">
              <a:rPr lang="en-GB" smtClean="0"/>
              <a:t>14/12/2022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1858849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3963659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1535461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12867083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07502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28923997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32455518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63F70A-4E64-4327-9C03-87863FCF82DE}"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E3936-61D1-4F5E-B657-360F832C0ED3}" type="slidenum">
              <a:rPr lang="en-GB" smtClean="0"/>
              <a:t>‹#›</a:t>
            </a:fld>
            <a:endParaRPr lang="en-GB"/>
          </a:p>
        </p:txBody>
      </p:sp>
    </p:spTree>
    <p:extLst>
      <p:ext uri="{BB962C8B-B14F-4D97-AF65-F5344CB8AC3E}">
        <p14:creationId xmlns:p14="http://schemas.microsoft.com/office/powerpoint/2010/main" val="3423200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63F70A-4E64-4327-9C03-87863FCF82DE}" type="datetimeFigureOut">
              <a:rPr lang="en-GB" smtClean="0"/>
              <a:t>14/12/2022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41E3936-61D1-4F5E-B657-360F832C0ED3}" type="slidenum">
              <a:rPr lang="en-GB" smtClean="0"/>
              <a:t>‹#›</a:t>
            </a:fld>
            <a:endParaRPr lang="en-GB"/>
          </a:p>
        </p:txBody>
      </p:sp>
    </p:spTree>
    <p:extLst>
      <p:ext uri="{BB962C8B-B14F-4D97-AF65-F5344CB8AC3E}">
        <p14:creationId xmlns:p14="http://schemas.microsoft.com/office/powerpoint/2010/main" val="39629172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B8A0A-2285-46F6-8762-39DA9351422D}"/>
              </a:ext>
            </a:extLst>
          </p:cNvPr>
          <p:cNvSpPr>
            <a:spLocks noGrp="1"/>
          </p:cNvSpPr>
          <p:nvPr>
            <p:ph type="ctrTitle"/>
          </p:nvPr>
        </p:nvSpPr>
        <p:spPr/>
        <p:txBody>
          <a:bodyPr/>
          <a:lstStyle/>
          <a:p>
            <a:r>
              <a:rPr lang="en-GB" dirty="0">
                <a:latin typeface="SassoonCRInfant" panose="02010503020300020003" pitchFamily="2" charset="0"/>
              </a:rPr>
              <a:t>Physical Development in the Early Foundation Stage</a:t>
            </a:r>
          </a:p>
        </p:txBody>
      </p:sp>
      <p:sp>
        <p:nvSpPr>
          <p:cNvPr id="3" name="Subtitle 2">
            <a:extLst>
              <a:ext uri="{FF2B5EF4-FFF2-40B4-BE49-F238E27FC236}">
                <a16:creationId xmlns:a16="http://schemas.microsoft.com/office/drawing/2014/main" id="{F767FCC9-4D83-4839-9DCA-588AB866F887}"/>
              </a:ext>
            </a:extLst>
          </p:cNvPr>
          <p:cNvSpPr>
            <a:spLocks noGrp="1"/>
          </p:cNvSpPr>
          <p:nvPr>
            <p:ph type="subTitle" idx="1"/>
          </p:nvPr>
        </p:nvSpPr>
        <p:spPr/>
        <p:txBody>
          <a:bodyPr/>
          <a:lstStyle/>
          <a:p>
            <a:r>
              <a:rPr lang="en-GB" dirty="0">
                <a:latin typeface="SassoonCRInfant" panose="02010503020300020003" pitchFamily="2" charset="0"/>
              </a:rPr>
              <a:t>11</a:t>
            </a:r>
            <a:r>
              <a:rPr lang="en-GB" baseline="30000" dirty="0">
                <a:latin typeface="SassoonCRInfant" panose="02010503020300020003" pitchFamily="2" charset="0"/>
              </a:rPr>
              <a:t>th</a:t>
            </a:r>
            <a:r>
              <a:rPr lang="en-GB" dirty="0">
                <a:latin typeface="SassoonCRInfant" panose="02010503020300020003" pitchFamily="2" charset="0"/>
              </a:rPr>
              <a:t> January 2023 </a:t>
            </a:r>
          </a:p>
        </p:txBody>
      </p:sp>
    </p:spTree>
    <p:extLst>
      <p:ext uri="{BB962C8B-B14F-4D97-AF65-F5344CB8AC3E}">
        <p14:creationId xmlns:p14="http://schemas.microsoft.com/office/powerpoint/2010/main" val="1267460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82BF7-5BEB-44EE-9010-F53A89E8E9FA}"/>
              </a:ext>
            </a:extLst>
          </p:cNvPr>
          <p:cNvSpPr>
            <a:spLocks noGrp="1"/>
          </p:cNvSpPr>
          <p:nvPr>
            <p:ph type="title"/>
          </p:nvPr>
        </p:nvSpPr>
        <p:spPr/>
        <p:txBody>
          <a:bodyPr/>
          <a:lstStyle/>
          <a:p>
            <a:r>
              <a:rPr lang="en-GB" dirty="0">
                <a:latin typeface="SassoonCRInfant" panose="02010503020300020003" pitchFamily="2" charset="0"/>
              </a:rPr>
              <a:t>What is Physical Development?</a:t>
            </a:r>
          </a:p>
        </p:txBody>
      </p:sp>
      <p:sp>
        <p:nvSpPr>
          <p:cNvPr id="3" name="Content Placeholder 2">
            <a:extLst>
              <a:ext uri="{FF2B5EF4-FFF2-40B4-BE49-F238E27FC236}">
                <a16:creationId xmlns:a16="http://schemas.microsoft.com/office/drawing/2014/main" id="{9E52C59D-DA74-4D51-A27B-27FEAFA8AF9E}"/>
              </a:ext>
            </a:extLst>
          </p:cNvPr>
          <p:cNvSpPr>
            <a:spLocks noGrp="1"/>
          </p:cNvSpPr>
          <p:nvPr>
            <p:ph idx="1"/>
          </p:nvPr>
        </p:nvSpPr>
        <p:spPr/>
        <p:txBody>
          <a:bodyPr>
            <a:normAutofit fontScale="92500" lnSpcReduction="10000"/>
          </a:bodyPr>
          <a:lstStyle/>
          <a:p>
            <a:pPr algn="l"/>
            <a:r>
              <a:rPr lang="en-GB" sz="3200" b="0" i="0" dirty="0">
                <a:solidFill>
                  <a:srgbClr val="333333"/>
                </a:solidFill>
                <a:effectLst/>
                <a:latin typeface="SassoonCRInfant" panose="02010503020300020003" pitchFamily="2" charset="0"/>
              </a:rPr>
              <a:t>Physical development is one of the three prime areas for learning and development within the statutory framework for the early years foundation stage. These prime areas for learning and development are fundamentally important within early years education, as it is these prime areas that form the foundations to which all further learning is built upon.</a:t>
            </a:r>
            <a:br>
              <a:rPr lang="en-GB" sz="3200" dirty="0">
                <a:latin typeface="SassoonCRInfant" panose="02010503020300020003" pitchFamily="2" charset="0"/>
              </a:rPr>
            </a:br>
            <a:endParaRPr lang="en-GB" sz="3200" dirty="0">
              <a:latin typeface="SassoonCRInfant" panose="02010503020300020003" pitchFamily="2" charset="0"/>
            </a:endParaRPr>
          </a:p>
        </p:txBody>
      </p:sp>
    </p:spTree>
    <p:extLst>
      <p:ext uri="{BB962C8B-B14F-4D97-AF65-F5344CB8AC3E}">
        <p14:creationId xmlns:p14="http://schemas.microsoft.com/office/powerpoint/2010/main" val="501889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4939-F6C9-4E31-A4AF-84180E7AA937}"/>
              </a:ext>
            </a:extLst>
          </p:cNvPr>
          <p:cNvSpPr>
            <a:spLocks noGrp="1"/>
          </p:cNvSpPr>
          <p:nvPr>
            <p:ph type="title"/>
          </p:nvPr>
        </p:nvSpPr>
        <p:spPr/>
        <p:txBody>
          <a:bodyPr/>
          <a:lstStyle/>
          <a:p>
            <a:r>
              <a:rPr lang="en-GB" dirty="0"/>
              <a:t>Take a moment to consider.. </a:t>
            </a:r>
          </a:p>
        </p:txBody>
      </p:sp>
      <p:pic>
        <p:nvPicPr>
          <p:cNvPr id="6" name="Picture 5">
            <a:extLst>
              <a:ext uri="{FF2B5EF4-FFF2-40B4-BE49-F238E27FC236}">
                <a16:creationId xmlns:a16="http://schemas.microsoft.com/office/drawing/2014/main" id="{D53DBA02-BAC1-4F9C-955C-73BA4E6C0E2A}"/>
              </a:ext>
            </a:extLst>
          </p:cNvPr>
          <p:cNvPicPr>
            <a:picLocks noChangeAspect="1"/>
          </p:cNvPicPr>
          <p:nvPr/>
        </p:nvPicPr>
        <p:blipFill rotWithShape="1">
          <a:blip r:embed="rId2"/>
          <a:srcRect l="9262" t="11810" r="9801"/>
          <a:stretch/>
        </p:blipFill>
        <p:spPr>
          <a:xfrm>
            <a:off x="0" y="1270000"/>
            <a:ext cx="11823032" cy="5788526"/>
          </a:xfrm>
          <a:prstGeom prst="rect">
            <a:avLst/>
          </a:prstGeom>
        </p:spPr>
      </p:pic>
    </p:spTree>
    <p:extLst>
      <p:ext uri="{BB962C8B-B14F-4D97-AF65-F5344CB8AC3E}">
        <p14:creationId xmlns:p14="http://schemas.microsoft.com/office/powerpoint/2010/main" val="2523682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06A42-48F9-4647-9142-69CE91323AFF}"/>
              </a:ext>
            </a:extLst>
          </p:cNvPr>
          <p:cNvSpPr>
            <a:spLocks noGrp="1"/>
          </p:cNvSpPr>
          <p:nvPr>
            <p:ph type="title"/>
          </p:nvPr>
        </p:nvSpPr>
        <p:spPr/>
        <p:txBody>
          <a:bodyPr/>
          <a:lstStyle/>
          <a:p>
            <a:r>
              <a:rPr lang="en-GB" dirty="0"/>
              <a:t>When to start Physical Development</a:t>
            </a:r>
          </a:p>
        </p:txBody>
      </p:sp>
      <p:sp>
        <p:nvSpPr>
          <p:cNvPr id="3" name="Content Placeholder 2">
            <a:extLst>
              <a:ext uri="{FF2B5EF4-FFF2-40B4-BE49-F238E27FC236}">
                <a16:creationId xmlns:a16="http://schemas.microsoft.com/office/drawing/2014/main" id="{94EF1714-8E5F-4009-B2E0-5D1F169CD777}"/>
              </a:ext>
            </a:extLst>
          </p:cNvPr>
          <p:cNvSpPr>
            <a:spLocks noGrp="1"/>
          </p:cNvSpPr>
          <p:nvPr>
            <p:ph idx="1"/>
          </p:nvPr>
        </p:nvSpPr>
        <p:spPr/>
        <p:txBody>
          <a:bodyPr>
            <a:normAutofit/>
          </a:bodyPr>
          <a:lstStyle/>
          <a:p>
            <a:pPr algn="l"/>
            <a:r>
              <a:rPr lang="en-GB" sz="2800" b="0" dirty="0">
                <a:solidFill>
                  <a:srgbClr val="333333"/>
                </a:solidFill>
                <a:effectLst/>
                <a:latin typeface="SassoonCRInfant" panose="02010503020300020003" pitchFamily="2" charset="0"/>
              </a:rPr>
              <a:t>Before teaching children the correct pencil grip and posture for writing, or how to use a knife and fork and cut with scissors, check:</a:t>
            </a:r>
          </a:p>
          <a:p>
            <a:pPr algn="l">
              <a:buFont typeface="Arial" panose="020B0604020202020204" pitchFamily="34" charset="0"/>
              <a:buChar char="•"/>
            </a:pPr>
            <a:r>
              <a:rPr lang="en-GB" sz="2800" b="0" dirty="0">
                <a:solidFill>
                  <a:srgbClr val="333333"/>
                </a:solidFill>
                <a:effectLst/>
                <a:latin typeface="SassoonCRInfant" panose="02010503020300020003" pitchFamily="2" charset="0"/>
              </a:rPr>
              <a:t>that children have developed their upper arm and shoulder strength sufficiently: they do not need to move their shoulders as they move their hands and fingers</a:t>
            </a:r>
          </a:p>
          <a:p>
            <a:pPr algn="l">
              <a:buFont typeface="Arial" panose="020B0604020202020204" pitchFamily="34" charset="0"/>
              <a:buChar char="•"/>
            </a:pPr>
            <a:r>
              <a:rPr lang="en-GB" sz="2800" b="0" dirty="0">
                <a:solidFill>
                  <a:srgbClr val="333333"/>
                </a:solidFill>
                <a:effectLst/>
                <a:latin typeface="SassoonCRInfant" panose="02010503020300020003" pitchFamily="2" charset="0"/>
              </a:rPr>
              <a:t>that they can move and rotate their lower arms and wrists independently’</a:t>
            </a:r>
          </a:p>
          <a:p>
            <a:endParaRPr lang="en-GB" sz="2800" dirty="0">
              <a:latin typeface="SassoonCRInfant" panose="02010503020300020003" pitchFamily="2" charset="0"/>
            </a:endParaRPr>
          </a:p>
        </p:txBody>
      </p:sp>
    </p:spTree>
    <p:extLst>
      <p:ext uri="{BB962C8B-B14F-4D97-AF65-F5344CB8AC3E}">
        <p14:creationId xmlns:p14="http://schemas.microsoft.com/office/powerpoint/2010/main" val="197676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61E9B-E5B0-40E7-AA76-283C20046943}"/>
              </a:ext>
            </a:extLst>
          </p:cNvPr>
          <p:cNvSpPr>
            <a:spLocks noGrp="1"/>
          </p:cNvSpPr>
          <p:nvPr>
            <p:ph type="title"/>
          </p:nvPr>
        </p:nvSpPr>
        <p:spPr/>
        <p:txBody>
          <a:bodyPr/>
          <a:lstStyle/>
          <a:p>
            <a:r>
              <a:rPr lang="en-GB" dirty="0"/>
              <a:t>Physical Development (Early Learning Goals) </a:t>
            </a:r>
          </a:p>
        </p:txBody>
      </p:sp>
      <p:sp>
        <p:nvSpPr>
          <p:cNvPr id="3" name="Content Placeholder 2">
            <a:extLst>
              <a:ext uri="{FF2B5EF4-FFF2-40B4-BE49-F238E27FC236}">
                <a16:creationId xmlns:a16="http://schemas.microsoft.com/office/drawing/2014/main" id="{674B09D0-2E25-4FA3-B71A-7E45EE4AD999}"/>
              </a:ext>
            </a:extLst>
          </p:cNvPr>
          <p:cNvSpPr>
            <a:spLocks noGrp="1"/>
          </p:cNvSpPr>
          <p:nvPr>
            <p:ph idx="1"/>
          </p:nvPr>
        </p:nvSpPr>
        <p:spPr/>
        <p:txBody>
          <a:bodyPr>
            <a:normAutofit fontScale="92500" lnSpcReduction="10000"/>
          </a:bodyPr>
          <a:lstStyle/>
          <a:p>
            <a:pPr marL="0" indent="0" algn="l">
              <a:buNone/>
            </a:pPr>
            <a:r>
              <a:rPr lang="en-GB" b="1" i="0" dirty="0">
                <a:solidFill>
                  <a:srgbClr val="333333"/>
                </a:solidFill>
                <a:effectLst/>
                <a:latin typeface="SassoonCRInfant" panose="02010503020300020003" pitchFamily="2" charset="0"/>
              </a:rPr>
              <a:t> Gross Motor Skills</a:t>
            </a:r>
          </a:p>
          <a:p>
            <a:pPr algn="l"/>
            <a:r>
              <a:rPr lang="en-GB" b="0" i="0" dirty="0">
                <a:solidFill>
                  <a:srgbClr val="333333"/>
                </a:solidFill>
                <a:effectLst/>
                <a:latin typeface="SassoonCRInfant" panose="02010503020300020003" pitchFamily="2" charset="0"/>
              </a:rPr>
              <a:t>Children at the expected level of development will:</a:t>
            </a:r>
          </a:p>
          <a:p>
            <a:pPr algn="l">
              <a:buFont typeface="Arial" panose="020B0604020202020204" pitchFamily="34" charset="0"/>
              <a:buChar char="•"/>
            </a:pPr>
            <a:r>
              <a:rPr lang="en-GB" b="0" i="0" dirty="0">
                <a:solidFill>
                  <a:srgbClr val="333333"/>
                </a:solidFill>
                <a:effectLst/>
                <a:latin typeface="SassoonCRInfant" panose="02010503020300020003" pitchFamily="2" charset="0"/>
              </a:rPr>
              <a:t>Negotiate space and obstacles safely, with consideration for themselves and others;</a:t>
            </a:r>
          </a:p>
          <a:p>
            <a:pPr algn="l">
              <a:buFont typeface="Arial" panose="020B0604020202020204" pitchFamily="34" charset="0"/>
              <a:buChar char="•"/>
            </a:pPr>
            <a:r>
              <a:rPr lang="en-GB" b="0" i="0" dirty="0">
                <a:solidFill>
                  <a:srgbClr val="333333"/>
                </a:solidFill>
                <a:effectLst/>
                <a:latin typeface="SassoonCRInfant" panose="02010503020300020003" pitchFamily="2" charset="0"/>
              </a:rPr>
              <a:t>Demonstrate strength, balance and coordination when playing;</a:t>
            </a:r>
          </a:p>
          <a:p>
            <a:pPr algn="l">
              <a:buFont typeface="Arial" panose="020B0604020202020204" pitchFamily="34" charset="0"/>
              <a:buChar char="•"/>
            </a:pPr>
            <a:r>
              <a:rPr lang="en-GB" b="0" i="0" dirty="0">
                <a:solidFill>
                  <a:srgbClr val="333333"/>
                </a:solidFill>
                <a:effectLst/>
                <a:latin typeface="SassoonCRInfant" panose="02010503020300020003" pitchFamily="2" charset="0"/>
              </a:rPr>
              <a:t>Move energetically, such as running, jumping, dancing, hopping, skipping and climbing.</a:t>
            </a:r>
            <a:endParaRPr lang="en-GB" dirty="0">
              <a:latin typeface="SassoonCRInfant" panose="02010503020300020003" pitchFamily="2" charset="0"/>
            </a:endParaRPr>
          </a:p>
          <a:p>
            <a:pPr marL="0" indent="0" algn="l">
              <a:buNone/>
            </a:pPr>
            <a:r>
              <a:rPr lang="en-GB" b="1" i="0" dirty="0">
                <a:solidFill>
                  <a:srgbClr val="333333"/>
                </a:solidFill>
                <a:effectLst/>
                <a:latin typeface="SassoonCRInfant" panose="02010503020300020003" pitchFamily="2" charset="0"/>
              </a:rPr>
              <a:t>Fine Motor Skills</a:t>
            </a:r>
          </a:p>
          <a:p>
            <a:pPr algn="l"/>
            <a:r>
              <a:rPr lang="en-GB" b="0" i="0" dirty="0">
                <a:solidFill>
                  <a:srgbClr val="333333"/>
                </a:solidFill>
                <a:effectLst/>
                <a:latin typeface="SassoonCRInfant" panose="02010503020300020003" pitchFamily="2" charset="0"/>
              </a:rPr>
              <a:t>Children at the expected level of development will:</a:t>
            </a:r>
          </a:p>
          <a:p>
            <a:pPr algn="l">
              <a:buFont typeface="Arial" panose="020B0604020202020204" pitchFamily="34" charset="0"/>
              <a:buChar char="•"/>
            </a:pPr>
            <a:r>
              <a:rPr lang="en-GB" b="0" i="0" dirty="0">
                <a:solidFill>
                  <a:srgbClr val="333333"/>
                </a:solidFill>
                <a:effectLst/>
                <a:latin typeface="SassoonCRInfant" panose="02010503020300020003" pitchFamily="2" charset="0"/>
              </a:rPr>
              <a:t>Hold a pencil effectively in preparation for fluent writing – using the tripod grip in almost all cases;</a:t>
            </a:r>
          </a:p>
          <a:p>
            <a:pPr algn="l">
              <a:buFont typeface="Arial" panose="020B0604020202020204" pitchFamily="34" charset="0"/>
              <a:buChar char="•"/>
            </a:pPr>
            <a:r>
              <a:rPr lang="en-GB" b="0" i="0" dirty="0">
                <a:solidFill>
                  <a:srgbClr val="333333"/>
                </a:solidFill>
                <a:effectLst/>
                <a:latin typeface="SassoonCRInfant" panose="02010503020300020003" pitchFamily="2" charset="0"/>
              </a:rPr>
              <a:t>Use a range of small tools, including scissors, paint brushes and cutlery;</a:t>
            </a:r>
          </a:p>
          <a:p>
            <a:pPr algn="l">
              <a:buFont typeface="Arial" panose="020B0604020202020204" pitchFamily="34" charset="0"/>
              <a:buChar char="•"/>
            </a:pPr>
            <a:r>
              <a:rPr lang="en-GB" b="0" i="0" dirty="0">
                <a:solidFill>
                  <a:srgbClr val="333333"/>
                </a:solidFill>
                <a:effectLst/>
                <a:latin typeface="SassoonCRInfant" panose="02010503020300020003" pitchFamily="2" charset="0"/>
              </a:rPr>
              <a:t>Begin to show accuracy and care when drawing.</a:t>
            </a:r>
          </a:p>
          <a:p>
            <a:endParaRPr lang="en-GB" dirty="0">
              <a:latin typeface="SassoonCRInfant" panose="02010503020300020003" pitchFamily="2" charset="0"/>
            </a:endParaRPr>
          </a:p>
        </p:txBody>
      </p:sp>
    </p:spTree>
    <p:extLst>
      <p:ext uri="{BB962C8B-B14F-4D97-AF65-F5344CB8AC3E}">
        <p14:creationId xmlns:p14="http://schemas.microsoft.com/office/powerpoint/2010/main" val="41948507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8AE4D-2493-4372-970E-8111B531F75D}"/>
              </a:ext>
            </a:extLst>
          </p:cNvPr>
          <p:cNvSpPr>
            <a:spLocks noGrp="1"/>
          </p:cNvSpPr>
          <p:nvPr>
            <p:ph type="title"/>
          </p:nvPr>
        </p:nvSpPr>
        <p:spPr/>
        <p:txBody>
          <a:bodyPr/>
          <a:lstStyle/>
          <a:p>
            <a:r>
              <a:rPr lang="en-GB" dirty="0"/>
              <a:t>The importance of Physical Development and Early Writing Skills</a:t>
            </a:r>
          </a:p>
        </p:txBody>
      </p:sp>
      <p:sp>
        <p:nvSpPr>
          <p:cNvPr id="3" name="Content Placeholder 2">
            <a:extLst>
              <a:ext uri="{FF2B5EF4-FFF2-40B4-BE49-F238E27FC236}">
                <a16:creationId xmlns:a16="http://schemas.microsoft.com/office/drawing/2014/main" id="{2283252A-F84C-4F49-B1A1-136B0EAB958C}"/>
              </a:ext>
            </a:extLst>
          </p:cNvPr>
          <p:cNvSpPr>
            <a:spLocks noGrp="1"/>
          </p:cNvSpPr>
          <p:nvPr>
            <p:ph idx="1"/>
          </p:nvPr>
        </p:nvSpPr>
        <p:spPr>
          <a:xfrm>
            <a:off x="677334" y="2160589"/>
            <a:ext cx="10872982" cy="4561053"/>
          </a:xfrm>
        </p:spPr>
        <p:txBody>
          <a:bodyPr>
            <a:noAutofit/>
          </a:bodyPr>
          <a:lstStyle/>
          <a:p>
            <a:pPr algn="ctr"/>
            <a:r>
              <a:rPr lang="en-GB" sz="2000" b="1" i="0" dirty="0">
                <a:solidFill>
                  <a:srgbClr val="747474"/>
                </a:solidFill>
                <a:effectLst/>
                <a:latin typeface="SassoonCRInfant" panose="02010503020300020003" pitchFamily="2" charset="0"/>
              </a:rPr>
              <a:t>Children need to:</a:t>
            </a:r>
            <a:endParaRPr lang="en-GB" sz="2000" b="0" i="0" dirty="0">
              <a:solidFill>
                <a:srgbClr val="747474"/>
              </a:solidFill>
              <a:effectLst/>
              <a:latin typeface="SassoonCRInfant" panose="02010503020300020003" pitchFamily="2" charset="0"/>
            </a:endParaRPr>
          </a:p>
          <a:p>
            <a:pPr algn="ctr"/>
            <a:r>
              <a:rPr lang="en-GB" sz="2000" b="0" i="0" dirty="0">
                <a:solidFill>
                  <a:srgbClr val="747474"/>
                </a:solidFill>
                <a:effectLst/>
                <a:latin typeface="SassoonCRInfant" panose="02010503020300020003" pitchFamily="2" charset="0"/>
              </a:rPr>
              <a:t>Make connections in the brain    +    Develop strong muscles    +    Develop co-ordination</a:t>
            </a:r>
          </a:p>
          <a:p>
            <a:pPr algn="ctr"/>
            <a:r>
              <a:rPr lang="en-GB" sz="2000" b="0" i="0" dirty="0">
                <a:solidFill>
                  <a:srgbClr val="747474"/>
                </a:solidFill>
                <a:effectLst/>
                <a:latin typeface="SassoonCRInfant" panose="02010503020300020003" pitchFamily="2" charset="0"/>
              </a:rPr>
              <a:t>                       (</a:t>
            </a:r>
            <a:r>
              <a:rPr lang="en-GB" sz="2000" b="0" i="1" dirty="0">
                <a:solidFill>
                  <a:srgbClr val="747474"/>
                </a:solidFill>
                <a:effectLst/>
                <a:latin typeface="SassoonCRInfant" panose="02010503020300020003" pitchFamily="2" charset="0"/>
              </a:rPr>
              <a:t>Maturity)                 (Physical Development)         (Perceptual Awareness)</a:t>
            </a:r>
            <a:endParaRPr lang="en-GB" sz="2000" b="0" i="0" dirty="0">
              <a:solidFill>
                <a:srgbClr val="747474"/>
              </a:solidFill>
              <a:effectLst/>
              <a:latin typeface="SassoonCRInfant" panose="02010503020300020003" pitchFamily="2" charset="0"/>
            </a:endParaRPr>
          </a:p>
          <a:p>
            <a:endParaRPr lang="en-GB" sz="2000" dirty="0">
              <a:latin typeface="SassoonCRInfant" panose="02010503020300020003" pitchFamily="2" charset="0"/>
            </a:endParaRPr>
          </a:p>
          <a:p>
            <a:pPr algn="l"/>
            <a:r>
              <a:rPr lang="en-GB" sz="2000" b="1" i="0" dirty="0">
                <a:solidFill>
                  <a:srgbClr val="747474"/>
                </a:solidFill>
                <a:effectLst/>
                <a:latin typeface="SassoonCRInfant" panose="02010503020300020003" pitchFamily="2" charset="0"/>
              </a:rPr>
              <a:t>How do you know when children have the maturity and the skills ready for writing?</a:t>
            </a:r>
            <a:endParaRPr lang="en-GB" sz="2000" b="0" i="0" dirty="0">
              <a:solidFill>
                <a:srgbClr val="747474"/>
              </a:solidFill>
              <a:effectLst/>
              <a:latin typeface="SassoonCRInfant" panose="02010503020300020003" pitchFamily="2" charset="0"/>
            </a:endParaRPr>
          </a:p>
          <a:p>
            <a:pPr algn="l">
              <a:buFont typeface="Arial" panose="020B0604020202020204" pitchFamily="34" charset="0"/>
              <a:buChar char="•"/>
            </a:pPr>
            <a:r>
              <a:rPr lang="en-GB" sz="2000" b="0" i="0" dirty="0">
                <a:solidFill>
                  <a:srgbClr val="747474"/>
                </a:solidFill>
                <a:effectLst/>
                <a:latin typeface="SassoonCRInfant" panose="02010503020300020003" pitchFamily="2" charset="0"/>
              </a:rPr>
              <a:t>Can they balance on one leg for 8 seconds?</a:t>
            </a:r>
          </a:p>
          <a:p>
            <a:pPr algn="l">
              <a:buFont typeface="Arial" panose="020B0604020202020204" pitchFamily="34" charset="0"/>
              <a:buChar char="•"/>
            </a:pPr>
            <a:r>
              <a:rPr lang="en-GB" sz="2000" b="0" i="0" dirty="0">
                <a:solidFill>
                  <a:srgbClr val="747474"/>
                </a:solidFill>
                <a:effectLst/>
                <a:latin typeface="SassoonCRInfant" panose="02010503020300020003" pitchFamily="2" charset="0"/>
              </a:rPr>
              <a:t>Can they support their own body weight when doing a press up in the proper press up position?</a:t>
            </a:r>
          </a:p>
          <a:p>
            <a:pPr algn="l">
              <a:buFont typeface="Arial" panose="020B0604020202020204" pitchFamily="34" charset="0"/>
              <a:buChar char="•"/>
            </a:pPr>
            <a:r>
              <a:rPr lang="en-GB" sz="2000" b="0" i="0" dirty="0">
                <a:solidFill>
                  <a:srgbClr val="747474"/>
                </a:solidFill>
                <a:effectLst/>
                <a:latin typeface="SassoonCRInfant" panose="02010503020300020003" pitchFamily="2" charset="0"/>
              </a:rPr>
              <a:t>Can they touch finger on their hand in turn with their thumb?</a:t>
            </a:r>
          </a:p>
          <a:p>
            <a:pPr algn="l">
              <a:buFont typeface="Arial" panose="020B0604020202020204" pitchFamily="34" charset="0"/>
              <a:buChar char="•"/>
            </a:pPr>
            <a:r>
              <a:rPr lang="en-GB" sz="2000" b="0" i="0" dirty="0">
                <a:solidFill>
                  <a:srgbClr val="747474"/>
                </a:solidFill>
                <a:effectLst/>
                <a:latin typeface="SassoonCRInfant" panose="02010503020300020003" pitchFamily="2" charset="0"/>
              </a:rPr>
              <a:t>Can they lift their knee and touch with the opposite hand alternately?</a:t>
            </a:r>
          </a:p>
          <a:p>
            <a:pPr algn="l">
              <a:buFont typeface="Arial" panose="020B0604020202020204" pitchFamily="34" charset="0"/>
              <a:buChar char="•"/>
            </a:pPr>
            <a:r>
              <a:rPr lang="en-GB" sz="2000" b="0" i="0" dirty="0">
                <a:solidFill>
                  <a:srgbClr val="747474"/>
                </a:solidFill>
                <a:effectLst/>
                <a:latin typeface="SassoonCRInfant" panose="02010503020300020003" pitchFamily="2" charset="0"/>
              </a:rPr>
              <a:t>Can they crawl?</a:t>
            </a:r>
          </a:p>
          <a:p>
            <a:endParaRPr lang="en-GB" sz="2000" dirty="0">
              <a:latin typeface="SassoonCRInfant" panose="02010503020300020003" pitchFamily="2" charset="0"/>
            </a:endParaRPr>
          </a:p>
        </p:txBody>
      </p:sp>
    </p:spTree>
    <p:extLst>
      <p:ext uri="{BB962C8B-B14F-4D97-AF65-F5344CB8AC3E}">
        <p14:creationId xmlns:p14="http://schemas.microsoft.com/office/powerpoint/2010/main" val="2181655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3DDA4-9341-4F5A-9660-43941395C38D}"/>
              </a:ext>
            </a:extLst>
          </p:cNvPr>
          <p:cNvSpPr>
            <a:spLocks noGrp="1"/>
          </p:cNvSpPr>
          <p:nvPr>
            <p:ph type="title"/>
          </p:nvPr>
        </p:nvSpPr>
        <p:spPr/>
        <p:txBody>
          <a:bodyPr/>
          <a:lstStyle/>
          <a:p>
            <a:r>
              <a:rPr lang="en-GB" dirty="0"/>
              <a:t>Activities to support Gross and Fine Motor Skills </a:t>
            </a:r>
          </a:p>
        </p:txBody>
      </p:sp>
      <p:sp>
        <p:nvSpPr>
          <p:cNvPr id="3" name="Content Placeholder 2">
            <a:extLst>
              <a:ext uri="{FF2B5EF4-FFF2-40B4-BE49-F238E27FC236}">
                <a16:creationId xmlns:a16="http://schemas.microsoft.com/office/drawing/2014/main" id="{57F2E17A-116F-4777-93E6-42BC8B2D6630}"/>
              </a:ext>
            </a:extLst>
          </p:cNvPr>
          <p:cNvSpPr>
            <a:spLocks noGrp="1"/>
          </p:cNvSpPr>
          <p:nvPr>
            <p:ph idx="1"/>
          </p:nvPr>
        </p:nvSpPr>
        <p:spPr>
          <a:xfrm>
            <a:off x="677334" y="2160589"/>
            <a:ext cx="8596668" cy="4528969"/>
          </a:xfrm>
        </p:spPr>
        <p:txBody>
          <a:bodyPr>
            <a:normAutofit/>
          </a:bodyPr>
          <a:lstStyle/>
          <a:p>
            <a:r>
              <a:rPr lang="en-GB" sz="2000" dirty="0">
                <a:latin typeface="SassoonCRInfant" panose="02010503020300020003" pitchFamily="2" charset="0"/>
              </a:rPr>
              <a:t>Moving in different ways (hopping, jumping and balancing)</a:t>
            </a:r>
          </a:p>
          <a:p>
            <a:r>
              <a:rPr lang="en-GB" sz="2000" dirty="0">
                <a:latin typeface="SassoonCRInfant" panose="02010503020300020003" pitchFamily="2" charset="0"/>
              </a:rPr>
              <a:t>Managing self-care needs including independently zipping up their coat and putting on their belongings</a:t>
            </a:r>
          </a:p>
          <a:p>
            <a:r>
              <a:rPr lang="en-GB" sz="2000" dirty="0">
                <a:latin typeface="SassoonCRInfant" panose="02010503020300020003" pitchFamily="2" charset="0"/>
              </a:rPr>
              <a:t>Rolling, catching and throwing a ball</a:t>
            </a:r>
          </a:p>
          <a:p>
            <a:r>
              <a:rPr lang="en-GB" sz="2000" dirty="0">
                <a:latin typeface="SassoonCRInfant" panose="02010503020300020003" pitchFamily="2" charset="0"/>
              </a:rPr>
              <a:t>Scissors</a:t>
            </a:r>
          </a:p>
          <a:p>
            <a:r>
              <a:rPr lang="en-GB" sz="2000" dirty="0">
                <a:latin typeface="SassoonCRInfant" panose="02010503020300020003" pitchFamily="2" charset="0"/>
              </a:rPr>
              <a:t>Threading </a:t>
            </a:r>
          </a:p>
          <a:p>
            <a:r>
              <a:rPr lang="en-GB" sz="2000" dirty="0">
                <a:latin typeface="SassoonCRInfant" panose="02010503020300020003" pitchFamily="2" charset="0"/>
              </a:rPr>
              <a:t>Playdough</a:t>
            </a:r>
          </a:p>
          <a:p>
            <a:r>
              <a:rPr lang="en-GB" sz="2000" dirty="0">
                <a:latin typeface="SassoonCRInfant" panose="02010503020300020003" pitchFamily="2" charset="0"/>
              </a:rPr>
              <a:t>Puzzles </a:t>
            </a:r>
          </a:p>
          <a:p>
            <a:r>
              <a:rPr lang="en-GB" sz="2000" dirty="0">
                <a:latin typeface="SassoonCRInfant" panose="02010503020300020003" pitchFamily="2" charset="0"/>
              </a:rPr>
              <a:t>Threading/Small World Play </a:t>
            </a:r>
          </a:p>
          <a:p>
            <a:r>
              <a:rPr lang="en-GB" sz="2000" dirty="0">
                <a:latin typeface="SassoonCRInfant" panose="02010503020300020003" pitchFamily="2" charset="0"/>
              </a:rPr>
              <a:t>Water and play</a:t>
            </a:r>
          </a:p>
        </p:txBody>
      </p:sp>
    </p:spTree>
    <p:extLst>
      <p:ext uri="{BB962C8B-B14F-4D97-AF65-F5344CB8AC3E}">
        <p14:creationId xmlns:p14="http://schemas.microsoft.com/office/powerpoint/2010/main" val="2255878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AA88A8-DB95-4C90-9DF5-0C9AE911B54B}"/>
              </a:ext>
            </a:extLst>
          </p:cNvPr>
          <p:cNvSpPr>
            <a:spLocks noGrp="1"/>
          </p:cNvSpPr>
          <p:nvPr>
            <p:ph idx="1"/>
          </p:nvPr>
        </p:nvSpPr>
        <p:spPr/>
        <p:txBody>
          <a:bodyPr>
            <a:normAutofit/>
          </a:bodyPr>
          <a:lstStyle/>
          <a:p>
            <a:pPr marL="0" indent="0" algn="ctr">
              <a:buNone/>
            </a:pPr>
            <a:r>
              <a:rPr lang="en-GB" sz="4800" dirty="0">
                <a:latin typeface="SassoonCRInfant" panose="02010503020300020003" pitchFamily="2" charset="0"/>
              </a:rPr>
              <a:t>Let’s have a go! </a:t>
            </a:r>
          </a:p>
        </p:txBody>
      </p:sp>
    </p:spTree>
    <p:extLst>
      <p:ext uri="{BB962C8B-B14F-4D97-AF65-F5344CB8AC3E}">
        <p14:creationId xmlns:p14="http://schemas.microsoft.com/office/powerpoint/2010/main" val="254419104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TotalTime>
  <Words>457</Words>
  <Application>Microsoft Office PowerPoint</Application>
  <PresentationFormat>Widescreen</PresentationFormat>
  <Paragraphs>42</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SassoonCRInfant</vt:lpstr>
      <vt:lpstr>Trebuchet MS</vt:lpstr>
      <vt:lpstr>Wingdings 3</vt:lpstr>
      <vt:lpstr>Facet</vt:lpstr>
      <vt:lpstr>Physical Development in the Early Foundation Stage</vt:lpstr>
      <vt:lpstr>What is Physical Development?</vt:lpstr>
      <vt:lpstr>Take a moment to consider.. </vt:lpstr>
      <vt:lpstr>When to start Physical Development</vt:lpstr>
      <vt:lpstr>Physical Development (Early Learning Goals) </vt:lpstr>
      <vt:lpstr>The importance of Physical Development and Early Writing Skills</vt:lpstr>
      <vt:lpstr>Activities to support Gross and Fine Motor Skills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Physical Development in the Early Foundation Stage</dc:title>
  <dc:creator>AColley.301</dc:creator>
  <cp:lastModifiedBy>AColley.301</cp:lastModifiedBy>
  <cp:revision>3</cp:revision>
  <dcterms:created xsi:type="dcterms:W3CDTF">2022-12-14T23:35:01Z</dcterms:created>
  <dcterms:modified xsi:type="dcterms:W3CDTF">2022-12-14T23:53:50Z</dcterms:modified>
</cp:coreProperties>
</file>