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038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537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720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221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30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212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649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77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437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277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906046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3227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120473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0682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37418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E763-4C7B-44D6-8EE1-98BD43C42D25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432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AE763-4C7B-44D6-8EE1-98BD43C42D25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716B53C-B650-4A4C-90AB-AD6187A6F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667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ooktrust.org.uk/" TargetMode="External"/><Relationship Id="rId2" Type="http://schemas.openxmlformats.org/officeDocument/2006/relationships/hyperlink" Target="https://www.bbc.co.uk/tiny-happy-peopl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504FE-E13C-44F3-8645-A62B6546B48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SassoonCRInfant" panose="02010503020300020003" pitchFamily="2" charset="0"/>
              </a:rPr>
              <a:t>Early Years Foundation Stage Workshop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399AEC-D1B7-4203-B9A2-AA87AED516E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SassoonCRInfant" panose="02010503020300020003" pitchFamily="2" charset="0"/>
              </a:rPr>
              <a:t>Monday 11</a:t>
            </a:r>
            <a:r>
              <a:rPr lang="en-GB" sz="2800" baseline="30000" dirty="0">
                <a:latin typeface="SassoonCRInfant" panose="02010503020300020003" pitchFamily="2" charset="0"/>
              </a:rPr>
              <a:t>th</a:t>
            </a:r>
            <a:r>
              <a:rPr lang="en-GB" sz="2800" dirty="0">
                <a:latin typeface="SassoonCRInfant" panose="02010503020300020003" pitchFamily="2" charset="0"/>
              </a:rPr>
              <a:t> December 2023</a:t>
            </a:r>
          </a:p>
        </p:txBody>
      </p:sp>
    </p:spTree>
    <p:extLst>
      <p:ext uri="{BB962C8B-B14F-4D97-AF65-F5344CB8AC3E}">
        <p14:creationId xmlns:p14="http://schemas.microsoft.com/office/powerpoint/2010/main" val="3547077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428BA-55D9-4251-9A29-DF84D7FD7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CRInfant" panose="02010503020300020003" pitchFamily="2" charset="0"/>
              </a:rPr>
              <a:t>What is the Early Years Foundation Stage?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6737F7-15E1-414B-ACD3-2A8D469A215A}"/>
              </a:ext>
            </a:extLst>
          </p:cNvPr>
          <p:cNvSpPr txBox="1"/>
          <p:nvPr/>
        </p:nvSpPr>
        <p:spPr>
          <a:xfrm>
            <a:off x="677334" y="1582341"/>
            <a:ext cx="10837332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700" b="0" i="0" u="none" strike="noStrike" cap="none" normalizeH="0" baseline="0" dirty="0">
                <a:ln>
                  <a:noFill/>
                </a:ln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The early years foundation stage (EYFS) sets standards for the learning, development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700" b="0" i="0" u="none" strike="noStrike" cap="none" normalizeH="0" baseline="0" dirty="0">
                <a:ln>
                  <a:noFill/>
                </a:ln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and care of your child from birth to 5 years old.</a:t>
            </a:r>
            <a:r>
              <a:rPr lang="en-US" altLang="en-US" sz="2700" dirty="0">
                <a:latin typeface="SassoonCRInfant" panose="02010503020300020003" pitchFamily="2" charset="0"/>
              </a:rPr>
              <a:t> </a:t>
            </a:r>
            <a:r>
              <a:rPr kumimoji="0" lang="en-US" altLang="en-US" sz="2700" b="0" i="0" u="none" strike="noStrike" cap="none" normalizeH="0" baseline="0" dirty="0">
                <a:ln>
                  <a:noFill/>
                </a:ln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All schools and </a:t>
            </a:r>
            <a:r>
              <a:rPr kumimoji="0" lang="en-US" altLang="en-US" sz="2700" b="0" i="0" u="none" strike="noStrike" cap="none" normalizeH="0" baseline="0" dirty="0" err="1">
                <a:ln>
                  <a:noFill/>
                </a:ln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Ofsted</a:t>
            </a:r>
            <a:r>
              <a:rPr kumimoji="0" lang="en-US" altLang="en-US" sz="2700" b="0" i="0" u="none" strike="noStrike" cap="none" normalizeH="0" baseline="0" dirty="0">
                <a:ln>
                  <a:noFill/>
                </a:ln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-registered early years providers must follow the EYFS, including childminders, preschools, nurseries and school reception classes.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2700" dirty="0">
                <a:latin typeface="SassoonCRInfant" panose="02010503020300020003" pitchFamily="2" charset="0"/>
              </a:rPr>
              <a:t>The EYFS stands for the Early Years Foundation Stage.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2700" dirty="0">
                <a:latin typeface="SassoonCRInfant" panose="02010503020300020003" pitchFamily="2" charset="0"/>
              </a:rPr>
              <a:t>• The Early Years Foundation Stage is how the Government and early year's professionals describe the time in your child's life between birth and age 5 (or end of the Reception year). •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sz="2700" dirty="0">
                <a:latin typeface="SassoonCRInfant" panose="02010503020300020003" pitchFamily="2" charset="0"/>
              </a:rPr>
              <a:t>This is a very important stage as it helps your child get ready for school and Key Stage 1 (Year 1 onwards) as well as preparing them for their future learning and successes</a:t>
            </a:r>
            <a:r>
              <a:rPr lang="en-GB" sz="1800" dirty="0">
                <a:latin typeface="SassoonCRInfant" panose="02010503020300020003" pitchFamily="2" charset="0"/>
              </a:rPr>
              <a:t>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93144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CAF96-CB57-4F1B-862B-126EC4394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CRInfant" panose="02010503020300020003" pitchFamily="2" charset="0"/>
              </a:rPr>
              <a:t>Areas of Learning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08BCA1-27E7-4712-B023-5F0213E2F5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B0C0C"/>
                </a:solidFill>
                <a:latin typeface="SassoonCRInfant" panose="02010503020300020003" pitchFamily="2" charset="0"/>
              </a:rPr>
              <a:t>C</a:t>
            </a:r>
            <a:r>
              <a:rPr lang="en-GB" sz="2800" b="0" i="0" dirty="0"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ommunication and Language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Physical </a:t>
            </a:r>
            <a:r>
              <a:rPr lang="en-GB" sz="2800" dirty="0">
                <a:solidFill>
                  <a:srgbClr val="0B0C0C"/>
                </a:solidFill>
                <a:latin typeface="SassoonCRInfant" panose="02010503020300020003" pitchFamily="2" charset="0"/>
              </a:rPr>
              <a:t>D</a:t>
            </a:r>
            <a:r>
              <a:rPr lang="en-GB" sz="2800" b="0" i="0" dirty="0"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evelopment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B0C0C"/>
                </a:solidFill>
                <a:latin typeface="SassoonCRInfant" panose="02010503020300020003" pitchFamily="2" charset="0"/>
              </a:rPr>
              <a:t>P</a:t>
            </a:r>
            <a:r>
              <a:rPr lang="en-GB" sz="2800" b="0" i="0" dirty="0"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ersonal, Social and Emotional </a:t>
            </a:r>
            <a:r>
              <a:rPr lang="en-GB" sz="2800" dirty="0">
                <a:solidFill>
                  <a:srgbClr val="0B0C0C"/>
                </a:solidFill>
                <a:latin typeface="SassoonCRInfant" panose="02010503020300020003" pitchFamily="2" charset="0"/>
              </a:rPr>
              <a:t>D</a:t>
            </a:r>
            <a:r>
              <a:rPr lang="en-GB" sz="2800" b="0" i="0" dirty="0"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evelopment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B0C0C"/>
                </a:solidFill>
                <a:latin typeface="SassoonCRInfant" panose="02010503020300020003" pitchFamily="2" charset="0"/>
              </a:rPr>
              <a:t>L</a:t>
            </a:r>
            <a:r>
              <a:rPr lang="en-GB" sz="2800" b="0" i="0" dirty="0"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iteracy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B0C0C"/>
                </a:solidFill>
                <a:latin typeface="SassoonCRInfant" panose="02010503020300020003" pitchFamily="2" charset="0"/>
              </a:rPr>
              <a:t>M</a:t>
            </a:r>
            <a:r>
              <a:rPr lang="en-GB" sz="2800" b="0" i="0" dirty="0"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athematics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B0C0C"/>
                </a:solidFill>
                <a:latin typeface="SassoonCRInfant" panose="02010503020300020003" pitchFamily="2" charset="0"/>
              </a:rPr>
              <a:t>U</a:t>
            </a:r>
            <a:r>
              <a:rPr lang="en-GB" sz="2800" b="0" i="0" dirty="0"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nderstanding the world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0B0C0C"/>
                </a:solidFill>
                <a:effectLst/>
                <a:latin typeface="SassoonCRInfant" panose="02010503020300020003" pitchFamily="2" charset="0"/>
              </a:rPr>
              <a:t>Expressive arts and design</a:t>
            </a:r>
          </a:p>
          <a:p>
            <a:endParaRPr lang="en-GB" sz="28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95768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199AE-3C8B-4FF5-8AA5-A712035CE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CRInfant" panose="02010503020300020003" pitchFamily="2" charset="0"/>
              </a:rPr>
              <a:t>Early Learning Goals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E7234B-BFE4-452B-A837-364045C9EE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SassoonCRInfant" panose="02010503020300020003" pitchFamily="2" charset="0"/>
              </a:rPr>
              <a:t>See handout</a:t>
            </a:r>
          </a:p>
        </p:txBody>
      </p:sp>
    </p:spTree>
    <p:extLst>
      <p:ext uri="{BB962C8B-B14F-4D97-AF65-F5344CB8AC3E}">
        <p14:creationId xmlns:p14="http://schemas.microsoft.com/office/powerpoint/2010/main" val="2010192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EBF6F-05A7-4D63-9294-6B35E8A80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Key Changes in 2021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A318B0-5FE7-4677-8914-BFE19F4414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2800" b="1" dirty="0">
                <a:latin typeface="SassoonCRInfant" panose="02010503020300020003" pitchFamily="2" charset="0"/>
                <a:ea typeface="Roboto"/>
                <a:cs typeface="Roboto"/>
                <a:sym typeface="Roboto"/>
              </a:rPr>
              <a:t>There is more of an emphasis on the importance of developing communication and language skills. </a:t>
            </a:r>
            <a:r>
              <a:rPr lang="en-US" sz="2800" b="1" dirty="0">
                <a:latin typeface="SassoonCRInfant" panose="02010503020300020003" pitchFamily="2" charset="0"/>
                <a:ea typeface="Roboto" panose="02000000000000000000" pitchFamily="2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SassoonCRInfant" panose="02010503020300020003" pitchFamily="2" charset="0"/>
                <a:ea typeface="Roboto" panose="02000000000000000000" pitchFamily="2" charset="0"/>
              </a:rPr>
              <a:t>Children should be supported in building up vocabulary by increasing the amount of words they know and can use.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SassoonCRInfant" panose="02010503020300020003" pitchFamily="2" charset="0"/>
                <a:ea typeface="Roboto" panose="02000000000000000000" pitchFamily="2" charset="0"/>
              </a:rPr>
              <a:t>Encourage more conversations between adults and children, but also children and their peers.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SassoonCRInfant" panose="02010503020300020003" pitchFamily="2" charset="0"/>
                <a:ea typeface="Roboto" panose="02000000000000000000" pitchFamily="2" charset="0"/>
              </a:rPr>
              <a:t>Good language skills are the basis for all other learning and social interaction, so this is vital to focus on.  </a:t>
            </a:r>
          </a:p>
          <a:p>
            <a:endParaRPr lang="en-GB" sz="28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51569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5D0F00-4AB0-4863-8141-EC1B7D968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Key Changes in 2021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1B2AF0-A45D-4993-9A1D-7C06E97EBC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en-GB" sz="2400" b="1" dirty="0">
                <a:latin typeface="SassoonCRInfant" panose="02010503020300020003" pitchFamily="2" charset="0"/>
                <a:ea typeface="Roboto"/>
                <a:cs typeface="Roboto"/>
                <a:sym typeface="Roboto"/>
              </a:rPr>
              <a:t>There is a focus on how reading stories is important to help children develop in all of Areas of Learning.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SassoonCRInfant" panose="02010503020300020003" pitchFamily="2" charset="0"/>
                <a:ea typeface="Roboto" panose="02000000000000000000" pitchFamily="2" charset="0"/>
              </a:rPr>
              <a:t>Daily reading of stories encourages an enjoyment of reading from a young age.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SassoonCRInfant" panose="02010503020300020003" pitchFamily="2" charset="0"/>
                <a:ea typeface="Roboto" panose="02000000000000000000" pitchFamily="2" charset="0"/>
              </a:rPr>
              <a:t>Lots of other learning opportunities happen when looking at books, for example comparisons of culture or the past.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SassoonCRInfant" panose="02010503020300020003" pitchFamily="2" charset="0"/>
                <a:ea typeface="Roboto" panose="02000000000000000000" pitchFamily="2" charset="0"/>
              </a:rPr>
              <a:t>Listening to stories develops imagination, ideas and language.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SassoonCRInfant" panose="02010503020300020003" pitchFamily="2" charset="0"/>
                <a:ea typeface="Roboto" panose="02000000000000000000" pitchFamily="2" charset="0"/>
              </a:rPr>
              <a:t>Reading is an essential skill and so should be shown to children, as well as </a:t>
            </a:r>
            <a:r>
              <a:rPr lang="en-US" sz="2400" dirty="0" err="1">
                <a:latin typeface="SassoonCRInfant" panose="02010503020300020003" pitchFamily="2" charset="0"/>
                <a:ea typeface="Roboto" panose="02000000000000000000" pitchFamily="2" charset="0"/>
              </a:rPr>
              <a:t>practised</a:t>
            </a:r>
            <a:r>
              <a:rPr lang="en-US" sz="2400" dirty="0">
                <a:latin typeface="SassoonCRInfant" panose="02010503020300020003" pitchFamily="2" charset="0"/>
                <a:ea typeface="Roboto" panose="02000000000000000000" pitchFamily="2" charset="0"/>
              </a:rPr>
              <a:t> by them regularly.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SassoonCRInfant" panose="02010503020300020003" pitchFamily="2" charset="0"/>
                <a:ea typeface="Roboto" panose="02000000000000000000" pitchFamily="2" charset="0"/>
              </a:rPr>
              <a:t>Children are also encouraged to use story ideas in their play. </a:t>
            </a:r>
          </a:p>
          <a:p>
            <a:endParaRPr lang="en-GB" sz="24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744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7551D-DDF5-4221-BC18-740525893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Key Changes in 2021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1F7234-531C-4CA1-922A-8D624BBC6E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en-GB" sz="2400" b="1" dirty="0">
                <a:latin typeface="SassoonCRInfant" panose="02010503020300020003" pitchFamily="2" charset="0"/>
                <a:ea typeface="Roboto"/>
                <a:cs typeface="Roboto"/>
                <a:sym typeface="Roboto"/>
              </a:rPr>
              <a:t>There is a focus on encouraging healthy choices overall and an understanding of oral health.</a:t>
            </a:r>
            <a:r>
              <a:rPr lang="en-GB" sz="2400" b="1" dirty="0">
                <a:solidFill>
                  <a:srgbClr val="1C1C1C"/>
                </a:solidFill>
                <a:latin typeface="SassoonCRInfant" panose="02010503020300020003" pitchFamily="2" charset="0"/>
                <a:ea typeface="Roboto"/>
                <a:cs typeface="Roboto"/>
                <a:sym typeface="Roboto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SassoonCRInfant" panose="02010503020300020003" pitchFamily="2" charset="0"/>
                <a:ea typeface="Roboto" panose="02000000000000000000" pitchFamily="2" charset="0"/>
              </a:rPr>
              <a:t>Required to teach children the importance of brushing teeth.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SassoonCRInfant" panose="02010503020300020003" pitchFamily="2" charset="0"/>
                <a:ea typeface="Roboto" panose="02000000000000000000" pitchFamily="2" charset="0"/>
              </a:rPr>
              <a:t>Supervised toothbrushing is not expected in settings and schools.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SassoonCRInfant" panose="02010503020300020003" pitchFamily="2" charset="0"/>
                <a:ea typeface="Roboto" panose="02000000000000000000" pitchFamily="2" charset="0"/>
              </a:rPr>
              <a:t>Focus on helping children to understand which choices to make that will help them to be healthy, for example which foods to eat and why.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SassoonCRInfant" panose="02010503020300020003" pitchFamily="2" charset="0"/>
                <a:ea typeface="Roboto" panose="02000000000000000000" pitchFamily="2" charset="0"/>
              </a:rPr>
              <a:t>Getting into good routines from a young age is important as these often continue into adult life. </a:t>
            </a:r>
          </a:p>
          <a:p>
            <a:endParaRPr lang="en-GB" sz="24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14558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E3787A-2EE5-40AC-86FC-43303E7F6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B6B88-AFF0-446E-8B09-804CCAE66D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Birth to 3</a:t>
            </a:r>
          </a:p>
          <a:p>
            <a:r>
              <a:rPr lang="en-GB" sz="4000" dirty="0">
                <a:latin typeface="SassoonCRInfant" panose="02010503020300020003" pitchFamily="2" charset="0"/>
              </a:rPr>
              <a:t>3-4 Year Olds</a:t>
            </a:r>
          </a:p>
          <a:p>
            <a:r>
              <a:rPr lang="en-GB" sz="4000" dirty="0">
                <a:latin typeface="SassoonCRInfant" panose="02010503020300020003" pitchFamily="2" charset="0"/>
              </a:rPr>
              <a:t>Reception Aged</a:t>
            </a:r>
          </a:p>
        </p:txBody>
      </p:sp>
    </p:spTree>
    <p:extLst>
      <p:ext uri="{BB962C8B-B14F-4D97-AF65-F5344CB8AC3E}">
        <p14:creationId xmlns:p14="http://schemas.microsoft.com/office/powerpoint/2010/main" val="24503592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E8CA923-22DD-4693-83F2-7A305BC533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6078" t="22962" r="51206" b="36634"/>
          <a:stretch/>
        </p:blipFill>
        <p:spPr>
          <a:xfrm>
            <a:off x="834189" y="882316"/>
            <a:ext cx="10924673" cy="5325980"/>
          </a:xfrm>
        </p:spPr>
      </p:pic>
    </p:spTree>
    <p:extLst>
      <p:ext uri="{BB962C8B-B14F-4D97-AF65-F5344CB8AC3E}">
        <p14:creationId xmlns:p14="http://schemas.microsoft.com/office/powerpoint/2010/main" val="38998294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E8A2F5-5BFB-4D56-A98E-6F301305E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you help?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1222A6-057D-457D-B3CE-742CC4BCE6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SassoonCRInfant" panose="02010503020300020003" pitchFamily="2" charset="0"/>
                <a:hlinkClick r:id="rId2"/>
              </a:rPr>
              <a:t>https://www.bbc.co.uk/tiny-happy-people</a:t>
            </a:r>
            <a:endParaRPr lang="en-GB" sz="3200" dirty="0">
              <a:latin typeface="SassoonCRInfant" panose="02010503020300020003" pitchFamily="2" charset="0"/>
            </a:endParaRPr>
          </a:p>
          <a:p>
            <a:r>
              <a:rPr lang="en-GB" sz="3200" dirty="0">
                <a:latin typeface="SassoonCRInfant" panose="02010503020300020003" pitchFamily="2" charset="0"/>
                <a:hlinkClick r:id="rId3"/>
              </a:rPr>
              <a:t>https://www.booktrust.org.uk/</a:t>
            </a:r>
            <a:endParaRPr lang="en-GB" sz="3200" dirty="0">
              <a:latin typeface="SassoonCRInfant" panose="02010503020300020003" pitchFamily="2" charset="0"/>
            </a:endParaRPr>
          </a:p>
          <a:p>
            <a:endParaRPr lang="en-GB" sz="3200" dirty="0">
              <a:latin typeface="SassoonCRInfant" panose="02010503020300020003" pitchFamily="2" charset="0"/>
            </a:endParaRPr>
          </a:p>
          <a:p>
            <a:endParaRPr lang="en-GB" sz="32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54971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</TotalTime>
  <Words>479</Words>
  <Application>Microsoft Office PowerPoint</Application>
  <PresentationFormat>Widescreen</PresentationFormat>
  <Paragraphs>43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SassoonCRInfant</vt:lpstr>
      <vt:lpstr>Trebuchet MS</vt:lpstr>
      <vt:lpstr>Wingdings 3</vt:lpstr>
      <vt:lpstr>Facet</vt:lpstr>
      <vt:lpstr>Early Years Foundation Stage Workshop </vt:lpstr>
      <vt:lpstr>What is the Early Years Foundation Stage?</vt:lpstr>
      <vt:lpstr>Areas of Learning </vt:lpstr>
      <vt:lpstr>Early Learning Goals</vt:lpstr>
      <vt:lpstr>Some Key Changes in 2021</vt:lpstr>
      <vt:lpstr>Some Key Changes in 2021</vt:lpstr>
      <vt:lpstr>Some Key Changes in 2021</vt:lpstr>
      <vt:lpstr>Assessment</vt:lpstr>
      <vt:lpstr>PowerPoint Presentation</vt:lpstr>
      <vt:lpstr>How can you help?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Early Years Foundation Stage Workshop</dc:title>
  <dc:creator>AColley.301</dc:creator>
  <cp:lastModifiedBy>AColley.301</cp:lastModifiedBy>
  <cp:revision>5</cp:revision>
  <dcterms:created xsi:type="dcterms:W3CDTF">2022-11-14T14:55:38Z</dcterms:created>
  <dcterms:modified xsi:type="dcterms:W3CDTF">2023-12-05T10:33:41Z</dcterms:modified>
</cp:coreProperties>
</file>